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353" r:id="rId2"/>
    <p:sldId id="256" r:id="rId3"/>
    <p:sldId id="352" r:id="rId4"/>
    <p:sldId id="356" r:id="rId5"/>
    <p:sldId id="351" r:id="rId6"/>
    <p:sldId id="260" r:id="rId7"/>
    <p:sldId id="264" r:id="rId8"/>
    <p:sldId id="333" r:id="rId9"/>
    <p:sldId id="350" r:id="rId10"/>
    <p:sldId id="265" r:id="rId11"/>
    <p:sldId id="266" r:id="rId12"/>
    <p:sldId id="267" r:id="rId13"/>
    <p:sldId id="268" r:id="rId14"/>
    <p:sldId id="269" r:id="rId15"/>
    <p:sldId id="289" r:id="rId16"/>
    <p:sldId id="284" r:id="rId17"/>
    <p:sldId id="285" r:id="rId18"/>
    <p:sldId id="290" r:id="rId19"/>
    <p:sldId id="286" r:id="rId20"/>
    <p:sldId id="291" r:id="rId21"/>
    <p:sldId id="308" r:id="rId22"/>
    <p:sldId id="306" r:id="rId23"/>
    <p:sldId id="292" r:id="rId24"/>
    <p:sldId id="307" r:id="rId25"/>
    <p:sldId id="311" r:id="rId26"/>
    <p:sldId id="312" r:id="rId27"/>
    <p:sldId id="348" r:id="rId28"/>
    <p:sldId id="344" r:id="rId29"/>
    <p:sldId id="342" r:id="rId30"/>
    <p:sldId id="343" r:id="rId31"/>
    <p:sldId id="313" r:id="rId32"/>
    <p:sldId id="349" r:id="rId33"/>
    <p:sldId id="295" r:id="rId34"/>
    <p:sldId id="320" r:id="rId35"/>
    <p:sldId id="300" r:id="rId36"/>
    <p:sldId id="321" r:id="rId37"/>
    <p:sldId id="297" r:id="rId38"/>
    <p:sldId id="323" r:id="rId39"/>
    <p:sldId id="324" r:id="rId40"/>
    <p:sldId id="322" r:id="rId41"/>
    <p:sldId id="305" r:id="rId42"/>
    <p:sldId id="334" r:id="rId43"/>
    <p:sldId id="298" r:id="rId44"/>
    <p:sldId id="326" r:id="rId45"/>
    <p:sldId id="337" r:id="rId46"/>
    <p:sldId id="338" r:id="rId47"/>
    <p:sldId id="339" r:id="rId48"/>
    <p:sldId id="336" r:id="rId49"/>
    <p:sldId id="328" r:id="rId50"/>
    <p:sldId id="341" r:id="rId51"/>
    <p:sldId id="335" r:id="rId52"/>
    <p:sldId id="301" r:id="rId53"/>
    <p:sldId id="330" r:id="rId54"/>
    <p:sldId id="327" r:id="rId55"/>
    <p:sldId id="329" r:id="rId56"/>
    <p:sldId id="346" r:id="rId57"/>
    <p:sldId id="347" r:id="rId58"/>
    <p:sldId id="304" r:id="rId59"/>
    <p:sldId id="332" r:id="rId60"/>
    <p:sldId id="354" r:id="rId61"/>
    <p:sldId id="355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11A937B-1609-48A1-90CE-EA4C873D70BC}">
          <p14:sldIdLst>
            <p14:sldId id="353"/>
            <p14:sldId id="256"/>
            <p14:sldId id="352"/>
            <p14:sldId id="356"/>
            <p14:sldId id="351"/>
            <p14:sldId id="260"/>
            <p14:sldId id="264"/>
            <p14:sldId id="333"/>
            <p14:sldId id="350"/>
            <p14:sldId id="265"/>
            <p14:sldId id="266"/>
            <p14:sldId id="267"/>
            <p14:sldId id="268"/>
            <p14:sldId id="269"/>
            <p14:sldId id="289"/>
            <p14:sldId id="284"/>
            <p14:sldId id="285"/>
            <p14:sldId id="290"/>
            <p14:sldId id="286"/>
            <p14:sldId id="291"/>
            <p14:sldId id="308"/>
            <p14:sldId id="306"/>
            <p14:sldId id="292"/>
            <p14:sldId id="307"/>
            <p14:sldId id="311"/>
            <p14:sldId id="312"/>
            <p14:sldId id="348"/>
            <p14:sldId id="344"/>
            <p14:sldId id="342"/>
            <p14:sldId id="343"/>
            <p14:sldId id="313"/>
            <p14:sldId id="349"/>
            <p14:sldId id="295"/>
            <p14:sldId id="320"/>
            <p14:sldId id="300"/>
            <p14:sldId id="321"/>
            <p14:sldId id="297"/>
            <p14:sldId id="323"/>
            <p14:sldId id="324"/>
            <p14:sldId id="322"/>
            <p14:sldId id="305"/>
            <p14:sldId id="334"/>
            <p14:sldId id="298"/>
            <p14:sldId id="326"/>
            <p14:sldId id="337"/>
            <p14:sldId id="338"/>
            <p14:sldId id="339"/>
            <p14:sldId id="336"/>
            <p14:sldId id="328"/>
            <p14:sldId id="341"/>
            <p14:sldId id="335"/>
            <p14:sldId id="301"/>
            <p14:sldId id="330"/>
            <p14:sldId id="327"/>
            <p14:sldId id="329"/>
            <p14:sldId id="346"/>
            <p14:sldId id="347"/>
            <p14:sldId id="304"/>
            <p14:sldId id="332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610" autoAdjust="0"/>
  </p:normalViewPr>
  <p:slideViewPr>
    <p:cSldViewPr>
      <p:cViewPr varScale="1">
        <p:scale>
          <a:sx n="130" d="100"/>
          <a:sy n="130" d="100"/>
        </p:scale>
        <p:origin x="-10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039CF-D52A-4317-9B18-A5C04E29161D}" type="datetimeFigureOut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59CAA-E2A1-427F-8982-BF934B9C141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4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40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96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15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9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19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604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16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93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95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55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61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65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450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849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18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80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5BC9B7-85FF-47EF-96FE-C19CE5A23FB3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91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8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760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433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811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82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67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005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534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23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51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9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088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66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778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240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293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6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88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75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811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65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57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78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9CAA-E2A1-427F-8982-BF934B9C1414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6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1339850"/>
            <a:ext cx="7415212" cy="23764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790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652963"/>
            <a:ext cx="6400800" cy="9858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fld id="{DE85AB89-165D-486C-B354-08012D4FA77A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59575" y="6245225"/>
            <a:ext cx="2133600" cy="47625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8B61ED-1187-4583-A78F-5B59D82AD71F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77050" y="188913"/>
            <a:ext cx="2016125" cy="59070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897562" cy="59070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497373-C998-4793-BFE7-BD95CEAB2947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042988" y="1484313"/>
            <a:ext cx="7415212" cy="4611687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DC4AC3-0E33-4595-A4AE-B59F4AF1D9B0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042988" y="1484313"/>
            <a:ext cx="3630612" cy="4611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26000" y="1484313"/>
            <a:ext cx="3632200" cy="22288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26000" y="3865563"/>
            <a:ext cx="3632200" cy="22304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753D65-A8F0-41EA-8173-AC1CA895069D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B8A8F9-951C-45D9-915C-B946CFDE8093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15A5BB-3E07-458D-82CF-D11CE6BF2591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42988" y="1484313"/>
            <a:ext cx="3630612" cy="4611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26000" y="1484313"/>
            <a:ext cx="3632200" cy="4611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3111D-E4E4-4A0B-BC3D-3043572B8B3E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084A1C-D370-456E-85BA-98DC18150E89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126EDD-3F72-4D21-9AE4-059ABAFE9529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9145F-9C27-41E9-964A-127BDE108C26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01C443-27E6-4F7E-9F71-ACC83D7942D0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B1627D-E3CD-4F56-B369-E5D89CB58D28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188913"/>
            <a:ext cx="8066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484313"/>
            <a:ext cx="7415212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 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ct val="0"/>
              </a:spcBef>
              <a:spcAft>
                <a:spcPts val="0"/>
              </a:spcAft>
              <a:buFontTx/>
              <a:buNone/>
              <a:defRPr kumimoji="0" sz="1400" b="0">
                <a:latin typeface="+mn-lt"/>
                <a:ea typeface="新細明體" pitchFamily="18" charset="-120"/>
                <a:cs typeface="+mn-cs"/>
              </a:defRPr>
            </a:lvl1pPr>
          </a:lstStyle>
          <a:p>
            <a:fld id="{74708F4B-08A5-42AB-8A2B-35B1F496734B}" type="datetime1">
              <a:rPr lang="zh-TW" altLang="en-US" smtClean="0"/>
              <a:pPr/>
              <a:t>2014/9/3</a:t>
            </a:fld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0"/>
              </a:spcBef>
              <a:spcAft>
                <a:spcPts val="0"/>
              </a:spcAft>
              <a:buFontTx/>
              <a:buNone/>
              <a:defRPr kumimoji="0" sz="1400" b="0">
                <a:latin typeface="+mn-lt"/>
                <a:ea typeface="新細明體" pitchFamily="18" charset="-120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0"/>
              </a:spcBef>
              <a:spcAft>
                <a:spcPts val="0"/>
              </a:spcAft>
              <a:buFontTx/>
              <a:buNone/>
              <a:defRPr kumimoji="0" sz="1400" b="0">
                <a:latin typeface="+mn-lt"/>
                <a:ea typeface="新細明體" pitchFamily="18" charset="-120"/>
                <a:cs typeface="+mn-cs"/>
              </a:defRPr>
            </a:lvl1pPr>
          </a:lstStyle>
          <a:p>
            <a:fld id="{11275829-C7B0-4569-8FF4-77D395BCBDF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39713" y="0"/>
            <a:ext cx="4889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schemeClr val="bg1"/>
                </a:solidFill>
                <a:latin typeface="+mn-lt"/>
                <a:ea typeface="新細明體" pitchFamily="18" charset="-120"/>
              </a:rPr>
              <a:t>Computer Architecture and System Laboratory</a:t>
            </a:r>
            <a:r>
              <a:rPr kumimoji="0" lang="en-US" altLang="zh-TW" sz="2000" dirty="0">
                <a:latin typeface="+mn-lt"/>
                <a:ea typeface="新細明體" pitchFamily="18" charset="-120"/>
              </a:rPr>
              <a:t> </a:t>
            </a:r>
            <a:endParaRPr kumimoji="0" lang="zh-TW" altLang="en-US" sz="2000">
              <a:latin typeface="+mn-lt"/>
              <a:ea typeface="新細明體" pitchFamily="18" charset="-120"/>
            </a:endParaRP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5149850" y="6569075"/>
            <a:ext cx="39592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fontAlgn="auto">
              <a:spcBef>
                <a:spcPct val="5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zh-TW" sz="1000" dirty="0">
                <a:solidFill>
                  <a:schemeClr val="bg2"/>
                </a:solidFill>
                <a:ea typeface="+mn-ea"/>
              </a:rPr>
              <a:t>The Institute of Computer and Communication Engineering, NCKU</a:t>
            </a:r>
            <a:endParaRPr kumimoji="0" lang="zh-TW" altLang="en-US" sz="1000">
              <a:solidFill>
                <a:schemeClr val="bg2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kumimoji="1" sz="3200" b="1">
          <a:solidFill>
            <a:schemeClr val="accent2"/>
          </a:solidFill>
          <a:latin typeface="Comic Sans MS" pitchFamily="66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5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 New Roman" pitchFamily="18" charset="0"/>
        <a:buChar char="-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ps.com/products/software-too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7848" y="764704"/>
            <a:ext cx="7772400" cy="1470025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fontAlgn="b"/>
            <a:r>
              <a:rPr lang="zh-TW" altLang="zh-TW" dirty="0"/>
              <a:t>處理器</a:t>
            </a:r>
            <a:r>
              <a:rPr lang="zh-TW" altLang="en-US" dirty="0"/>
              <a:t>設計與實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1640" y="2564904"/>
            <a:ext cx="6400800" cy="1512168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實習講</a:t>
            </a:r>
            <a:r>
              <a:rPr lang="zh-TW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義</a:t>
            </a:r>
            <a:endParaRPr lang="en-US" altLang="zh-TW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17580" y="6117704"/>
            <a:ext cx="68948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zh-TW" sz="1400" dirty="0">
                <a:latin typeface="Calibri" panose="020F0502020204030204" pitchFamily="34" charset="0"/>
              </a:rPr>
              <a:t>教育部補助智慧電子整合性人才培育計畫「處理器設計與實作課程」</a:t>
            </a:r>
            <a:r>
              <a:rPr lang="zh-TW" altLang="en-US" sz="1400" dirty="0" smtClean="0"/>
              <a:t>發展教材  </a:t>
            </a:r>
            <a:r>
              <a:rPr lang="en-US" altLang="zh-TW" sz="1400" dirty="0" smtClean="0"/>
              <a:t>2013/3</a:t>
            </a:r>
            <a:endParaRPr lang="zh-TW" altLang="en-US" sz="1400" dirty="0"/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411616" y="4005064"/>
            <a:ext cx="6400800" cy="103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 smtClean="0">
                <a:solidFill>
                  <a:srgbClr val="0070C0"/>
                </a:solidFill>
                <a:latin typeface="+mj-ea"/>
                <a:ea typeface="+mj-ea"/>
              </a:rPr>
              <a:t>編撰者</a:t>
            </a:r>
            <a:endParaRPr lang="en-US" altLang="zh-TW" sz="18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TW" altLang="en-US" sz="1800" b="1" dirty="0" smtClean="0">
                <a:solidFill>
                  <a:srgbClr val="0070C0"/>
                </a:solidFill>
                <a:latin typeface="+mj-ea"/>
                <a:ea typeface="+mj-ea"/>
              </a:rPr>
              <a:t>陳中和</a:t>
            </a:r>
            <a:endParaRPr lang="en-US" altLang="zh-TW" sz="18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TW" altLang="en-US" sz="1800" b="1" dirty="0" smtClean="0">
                <a:solidFill>
                  <a:srgbClr val="0070C0"/>
                </a:solidFill>
                <a:latin typeface="+mj-ea"/>
                <a:ea typeface="+mj-ea"/>
              </a:rPr>
              <a:t>暨成大電通所計算機</a:t>
            </a:r>
            <a:r>
              <a:rPr lang="zh-TW" altLang="en-US" sz="1800" b="1" dirty="0">
                <a:solidFill>
                  <a:srgbClr val="0070C0"/>
                </a:solidFill>
                <a:latin typeface="+mj-ea"/>
                <a:ea typeface="+mj-ea"/>
              </a:rPr>
              <a:t>架構與系統研究室</a:t>
            </a:r>
            <a:endParaRPr lang="en-US" altLang="zh-TW" sz="18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TW" altLang="en-US" sz="1800" b="1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endParaRPr lang="en-US" altLang="zh-TW" sz="18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TW" altLang="en-US" sz="1800" b="1" dirty="0" smtClean="0">
                <a:solidFill>
                  <a:srgbClr val="0070C0"/>
                </a:solidFill>
                <a:latin typeface="+mj-ea"/>
                <a:ea typeface="+mj-ea"/>
              </a:rPr>
              <a:t>國立成功大學電機系與電腦與通信工程研究所</a:t>
            </a:r>
            <a:endParaRPr lang="en-US" altLang="zh-TW" sz="1800" b="1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48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>
                <a:latin typeface="+mj-ea"/>
                <a:ea typeface="+mj-ea"/>
              </a:rPr>
              <a:t>實驗目的</a:t>
            </a:r>
            <a:endParaRPr lang="zh-TW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980729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400" dirty="0" smtClean="0">
                <a:latin typeface="Calibri" panose="020F0502020204030204" pitchFamily="34" charset="0"/>
                <a:ea typeface="+mj-ea"/>
              </a:rPr>
              <a:t>認識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MIPS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ISS Platform and MIPS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ISA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實驗環境架設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 ISA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基本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認識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RISC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&amp;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CISC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的認識與差異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暫存器簡介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指令集架構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3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550" y="260648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Background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36111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MIPS, the name, comes from </a:t>
            </a:r>
            <a:r>
              <a:rPr lang="en-US" altLang="zh-TW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M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icroprocessor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Without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nterlocked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 </a:t>
            </a:r>
            <a:r>
              <a:rPr lang="en-US" altLang="zh-TW" sz="2400" b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ipeline </a:t>
            </a:r>
            <a:r>
              <a:rPr lang="en-US" altLang="zh-TW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S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tages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.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</a:rPr>
              <a:t>MIPS is developed in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1981 and uses Reduced Instructions Set Architecture. 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原始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的概令是透過指令管線化來增加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CPU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運算的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速度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，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最早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的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MIPS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架構是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32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位元最新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的版本已經變成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64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位元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 32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位元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向上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相容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MIPS64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位元架構。</a:t>
            </a:r>
            <a:endParaRPr lang="zh-TW" altLang="en-US" sz="2400" dirty="0">
              <a:latin typeface="Calibri" panose="020F05020202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41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RISC &amp; CISC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36111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RISC: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  <a:ea typeface="標楷體" pitchFamily="65" charset="-120"/>
              </a:rPr>
              <a:t>R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educe 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  <a:ea typeface="標楷體" pitchFamily="65" charset="-120"/>
              </a:rPr>
              <a:t>I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nstruction 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  <a:ea typeface="標楷體" pitchFamily="65" charset="-120"/>
              </a:rPr>
              <a:t>S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et </a:t>
            </a: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  <a:ea typeface="標楷體" pitchFamily="65" charset="-120"/>
              </a:rPr>
              <a:t>C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omputer uses registers for internal computations and only load/store instructions are used to access memory. 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Major processors now use RISC-like ISA.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標楷體" pitchFamily="65" charset="-120"/>
              </a:rPr>
              <a:t>MIPS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(PlayStation,</a:t>
            </a:r>
            <a:r>
              <a:rPr lang="zh-TW" altLang="en-US" sz="2400" dirty="0" smtClean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PlayStation 2 , PSP…)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標楷體" pitchFamily="65" charset="-120"/>
              </a:rPr>
              <a:t>ARM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(Apple iPods/iPhone/iPad,</a:t>
            </a:r>
            <a:r>
              <a:rPr lang="zh-TW" altLang="en-US" sz="2400" dirty="0" smtClean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NDS..)</a:t>
            </a:r>
            <a:r>
              <a:rPr lang="zh-TW" altLang="en-US" sz="2400" dirty="0">
                <a:latin typeface="Calibri" panose="020F0502020204030204" pitchFamily="34" charset="0"/>
              </a:rPr>
              <a:t/>
            </a:r>
            <a:br>
              <a:rPr lang="zh-TW" altLang="en-US" sz="2400" dirty="0">
                <a:latin typeface="Calibri" panose="020F0502020204030204" pitchFamily="34" charset="0"/>
              </a:rPr>
            </a:br>
            <a:endParaRPr lang="zh-TW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RISC </a:t>
            </a:r>
            <a:r>
              <a:rPr lang="en-US" altLang="zh-TW" sz="32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v.s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. CISC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36111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CISC: Complex Instruction Set Computer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  <a:ea typeface="標楷體" pitchFamily="65" charset="-120"/>
              </a:rPr>
              <a:t>Early computers use CISC ISA. One of the reasons is to reduce code size due to expensive memory cost in the early days.  </a:t>
            </a:r>
            <a:endParaRPr lang="en-US" altLang="zh-TW" sz="2400" dirty="0">
              <a:solidFill>
                <a:schemeClr val="accent2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CISC tends to increase the performance of an individual instruction and  has variable instruction length. The famous x86 instructions are CISC-based from the ISA point of view. </a:t>
            </a:r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4053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Simple Comparisons: RISC &amp; CISC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51879"/>
              </p:ext>
            </p:extLst>
          </p:nvPr>
        </p:nvGraphicFramePr>
        <p:xfrm>
          <a:off x="1331640" y="1135917"/>
          <a:ext cx="7128792" cy="41745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1642"/>
                <a:gridCol w="2823284"/>
                <a:gridCol w="2893866"/>
              </a:tblGrid>
              <a:tr h="80043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架構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RISC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CISC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2587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指令集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 smtClean="0">
                          <a:effectLst/>
                          <a:latin typeface="+mj-ea"/>
                          <a:ea typeface="+mj-ea"/>
                        </a:rPr>
                        <a:t>精簡</a:t>
                      </a:r>
                      <a:r>
                        <a:rPr lang="en-US" altLang="zh-TW" sz="1800" kern="1200" dirty="0" smtClean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sz="1800" kern="1200" dirty="0" smtClean="0">
                          <a:effectLst/>
                          <a:latin typeface="+mj-ea"/>
                          <a:ea typeface="+mj-ea"/>
                        </a:rPr>
                        <a:t>指令數少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200" dirty="0" smtClean="0">
                          <a:effectLst/>
                          <a:latin typeface="+mj-ea"/>
                          <a:ea typeface="+mj-ea"/>
                        </a:rPr>
                        <a:t>複雜</a:t>
                      </a:r>
                      <a:r>
                        <a:rPr lang="en-US" altLang="zh-TW" sz="1800" kern="1200" dirty="0" smtClean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sz="1800" kern="1200" dirty="0" smtClean="0">
                          <a:effectLst/>
                          <a:latin typeface="+mj-ea"/>
                          <a:ea typeface="+mj-ea"/>
                        </a:rPr>
                        <a:t>指令較多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103055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指令能力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因指令精簡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能力較差與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CISC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相比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能力強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因擁有額外指令在相同情況下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可用較少指令來達成任務</a:t>
                      </a:r>
                      <a:endParaRPr lang="en-US" altLang="zh-TW" dirty="0" smtClean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57924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指令長度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長度固定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所有指令長度相同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不同指令可能有不同的長度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2587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編譯上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較輕鬆因長度相同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相對困難處理較複雜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2587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暫存器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多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少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2587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定址方式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少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多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4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Overview of MIPS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ISA: registers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612068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9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Overview of MIPS ISA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68847" y="867094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Simple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instruction formats, 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all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are 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32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bits 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wide.</a:t>
            </a:r>
            <a:endParaRPr lang="en-US" altLang="zh-TW" sz="2400" dirty="0">
              <a:solidFill>
                <a:srgbClr val="FF000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Very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structured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Instruction 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formats only have </a:t>
            </a:r>
            <a:r>
              <a:rPr lang="en-US" altLang="zh-TW" sz="2400" dirty="0" smtClean="0">
                <a:latin typeface="Calibri" panose="020F0502020204030204" pitchFamily="34" charset="0"/>
                <a:ea typeface="標楷體" pitchFamily="65" charset="-120"/>
              </a:rPr>
              <a:t>three </a:t>
            </a:r>
            <a:r>
              <a:rPr lang="en-US" altLang="zh-TW" sz="2400" dirty="0">
                <a:latin typeface="Calibri" panose="020F0502020204030204" pitchFamily="34" charset="0"/>
                <a:ea typeface="標楷體" pitchFamily="65" charset="-120"/>
              </a:rPr>
              <a:t>types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717032"/>
            <a:ext cx="7215206" cy="153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73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Overview of MIPS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ISA: Instruction format</a:t>
            </a:r>
            <a:endParaRPr lang="zh-TW" altLang="en-US" sz="28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91205" y="1020317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Op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與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funct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有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6 bits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用來判斷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指令的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type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rs,rt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有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5 bits,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是來源暫存器欄位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rd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有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5 bits,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是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目的暫存器欄位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shamt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有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5 bits,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是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偏移量欄位</a:t>
            </a:r>
            <a:endParaRPr lang="en-US" altLang="zh-TW" sz="2400" dirty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256849"/>
            <a:ext cx="7215206" cy="153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84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MIPS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Arithmetic/Logic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8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All instructions have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3 operands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Operand order is fixed (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destination 1</a:t>
            </a:r>
            <a:r>
              <a:rPr lang="en-US" altLang="zh-TW" sz="2400" baseline="300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st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+mj-ea"/>
                <a:ea typeface="+mj-ea"/>
              </a:rPr>
              <a:t>如何把高階語言轉換成組合語言</a:t>
            </a:r>
            <a:r>
              <a:rPr lang="en-US" altLang="zh-TW" sz="2400" dirty="0" smtClean="0">
                <a:latin typeface="+mj-ea"/>
                <a:ea typeface="+mj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Ex</a:t>
            </a: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.        </a:t>
            </a:r>
            <a:endParaRPr lang="en-US" altLang="zh-TW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	     </a:t>
            </a: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in 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C code    </a:t>
            </a:r>
            <a:r>
              <a:rPr lang="zh-TW" altLang="en-US" sz="2400" dirty="0">
                <a:solidFill>
                  <a:schemeClr val="accent2"/>
                </a:solidFill>
                <a:latin typeface="Calibri" panose="020F0502020204030204" pitchFamily="34" charset="0"/>
              </a:rPr>
              <a:t>：   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a = b + </a:t>
            </a: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c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             MIPS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’ code </a:t>
            </a:r>
            <a:r>
              <a:rPr lang="zh-TW" altLang="en-US" sz="2400" dirty="0">
                <a:solidFill>
                  <a:schemeClr val="accent2"/>
                </a:solidFill>
                <a:latin typeface="Calibri" panose="020F0502020204030204" pitchFamily="34" charset="0"/>
              </a:rPr>
              <a:t>：</a:t>
            </a:r>
            <a:r>
              <a:rPr lang="en-US" altLang="zh-TW" sz="2400" dirty="0">
                <a:solidFill>
                  <a:schemeClr val="accent2"/>
                </a:solidFill>
                <a:latin typeface="Calibri" panose="020F0502020204030204" pitchFamily="34" charset="0"/>
              </a:rPr>
              <a:t>add a, b, c</a:t>
            </a:r>
          </a:p>
          <a:p>
            <a:pPr>
              <a:buNone/>
            </a:pP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713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R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type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8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R type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的指令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,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功能主要是負責運算作用</a:t>
            </a:r>
            <a:endParaRPr lang="en-US" altLang="zh-TW" sz="2800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例如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:add 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與 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sub 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皆為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R type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指令</a:t>
            </a:r>
            <a:endParaRPr lang="en-US" altLang="zh-TW" sz="2800" dirty="0">
              <a:latin typeface="Calibri" panose="020F0502020204030204" pitchFamily="34" charset="0"/>
              <a:ea typeface="標楷體" pitchFamily="65" charset="-12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當指令是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R type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時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,op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code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皆為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0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add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指令的</a:t>
            </a:r>
            <a:r>
              <a:rPr lang="en-US" altLang="zh-TW" sz="2800" dirty="0" err="1" smtClean="0">
                <a:latin typeface="Calibri" panose="020F0502020204030204" pitchFamily="34" charset="0"/>
                <a:ea typeface="標楷體" pitchFamily="65" charset="-120"/>
              </a:rPr>
              <a:t>funct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為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32, sub</a:t>
            </a:r>
            <a:r>
              <a:rPr lang="zh-TW" altLang="en-US" sz="2800" dirty="0" smtClean="0">
                <a:latin typeface="Calibri" panose="020F0502020204030204" pitchFamily="34" charset="0"/>
                <a:ea typeface="標楷體" pitchFamily="65" charset="-120"/>
              </a:rPr>
              <a:t>為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</a:rPr>
              <a:t>34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800" dirty="0" smtClean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Ex</a:t>
            </a:r>
            <a:r>
              <a:rPr lang="zh-TW" altLang="en-US" sz="2800" dirty="0">
                <a:solidFill>
                  <a:schemeClr val="accent2"/>
                </a:solidFill>
                <a:latin typeface="Calibri" panose="020F0502020204030204" pitchFamily="34" charset="0"/>
              </a:rPr>
              <a:t>：   </a:t>
            </a: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add $s1, $s2, $t0</a:t>
            </a:r>
            <a:r>
              <a:rPr lang="zh-TW" altLang="en-US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endParaRPr lang="en-US" altLang="zh-TW" sz="28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75" y="5085184"/>
            <a:ext cx="52101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4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1043608" y="1556792"/>
            <a:ext cx="7415212" cy="2808312"/>
          </a:xfrm>
        </p:spPr>
        <p:txBody>
          <a:bodyPr/>
          <a:lstStyle/>
          <a:p>
            <a:r>
              <a:rPr lang="zh-TW" altLang="zh-TW" sz="3600" dirty="0" smtClean="0"/>
              <a:t>處理器</a:t>
            </a:r>
            <a:r>
              <a:rPr lang="zh-TW" altLang="en-US" sz="3600" dirty="0" smtClean="0"/>
              <a:t>設計與實作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/>
              <a:t/>
            </a:r>
            <a:br>
              <a:rPr lang="zh-TW" altLang="en-US" sz="2800" dirty="0"/>
            </a:b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zh-TW" altLang="en-US" sz="1800" dirty="0"/>
          </a:p>
        </p:txBody>
      </p:sp>
      <p:sp>
        <p:nvSpPr>
          <p:cNvPr id="5" name="副標題 2"/>
          <p:cNvSpPr>
            <a:spLocks noGrp="1"/>
          </p:cNvSpPr>
          <p:nvPr>
            <p:ph type="subTitle" sz="quarter" idx="1"/>
          </p:nvPr>
        </p:nvSpPr>
        <p:spPr>
          <a:xfrm>
            <a:off x="2915816" y="3501008"/>
            <a:ext cx="4032448" cy="1129680"/>
          </a:xfrm>
        </p:spPr>
        <p:txBody>
          <a:bodyPr/>
          <a:lstStyle/>
          <a:p>
            <a:pPr algn="l"/>
            <a:r>
              <a:rPr lang="en-US" altLang="zh-TW" sz="2000" dirty="0" smtClean="0"/>
              <a:t>CPU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LAB </a:t>
            </a:r>
          </a:p>
          <a:p>
            <a:pPr algn="l"/>
            <a:r>
              <a:rPr lang="en-US" altLang="zh-TW" sz="2000" dirty="0" smtClean="0"/>
              <a:t>for Computer Organization </a:t>
            </a:r>
            <a:endParaRPr lang="zh-TW" altLang="en-US" sz="20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type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8"/>
            <a:ext cx="77048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I type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的指令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功能之一主要是負責</a:t>
            </a:r>
            <a:r>
              <a:rPr lang="zh-TW" altLang="en-US" sz="2800" dirty="0">
                <a:latin typeface="Calibri" panose="020F0502020204030204" pitchFamily="34" charset="0"/>
                <a:ea typeface="+mj-ea"/>
              </a:rPr>
              <a:t>存取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記憶體</a:t>
            </a:r>
            <a:endParaRPr lang="en-US" altLang="zh-TW" sz="28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例如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en-US" altLang="zh-TW" sz="2800" dirty="0" err="1" smtClean="0">
                <a:latin typeface="Calibri" panose="020F0502020204030204" pitchFamily="34" charset="0"/>
                <a:ea typeface="+mj-ea"/>
              </a:rPr>
              <a:t>lw</a:t>
            </a:r>
            <a:r>
              <a:rPr lang="en-US" altLang="zh-TW" sz="2800" dirty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(load </a:t>
            </a:r>
            <a:r>
              <a:rPr lang="en-US" altLang="zh-TW" sz="2800" dirty="0">
                <a:latin typeface="Calibri" panose="020F0502020204030204" pitchFamily="34" charset="0"/>
                <a:ea typeface="+mj-ea"/>
              </a:rPr>
              <a:t>word) 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與</a:t>
            </a:r>
            <a:r>
              <a:rPr lang="en-US" altLang="zh-TW" sz="2800" dirty="0" err="1" smtClean="0">
                <a:latin typeface="Calibri" panose="020F0502020204030204" pitchFamily="34" charset="0"/>
                <a:ea typeface="+mj-ea"/>
              </a:rPr>
              <a:t>sw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ea typeface="+mj-ea"/>
              </a:rPr>
              <a:t>(store word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)</a:t>
            </a:r>
            <a:endParaRPr lang="en-US" altLang="zh-TW" sz="2800" dirty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當指令是</a:t>
            </a:r>
            <a:r>
              <a:rPr lang="en-US" altLang="zh-TW" sz="2800" dirty="0" err="1" smtClean="0">
                <a:latin typeface="Calibri" panose="020F0502020204030204" pitchFamily="34" charset="0"/>
                <a:ea typeface="+mj-ea"/>
              </a:rPr>
              <a:t>lw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時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,op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code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為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35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800" dirty="0" smtClean="0"/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Ex</a:t>
            </a:r>
            <a:r>
              <a:rPr lang="zh-TW" altLang="en-US" sz="2800" dirty="0">
                <a:solidFill>
                  <a:schemeClr val="accent2"/>
                </a:solidFill>
                <a:latin typeface="Calibri" panose="020F0502020204030204" pitchFamily="34" charset="0"/>
              </a:rPr>
              <a:t>：   </a:t>
            </a:r>
            <a:r>
              <a:rPr lang="en-US" altLang="zh-TW" sz="2800" dirty="0" err="1">
                <a:solidFill>
                  <a:schemeClr val="accent2"/>
                </a:solidFill>
                <a:latin typeface="Calibri" panose="020F0502020204030204" pitchFamily="34" charset="0"/>
              </a:rPr>
              <a:t>lw</a:t>
            </a: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 $t0, 32($s3) </a:t>
            </a:r>
            <a:r>
              <a:rPr lang="zh-TW" altLang="en-US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endParaRPr lang="en-US" altLang="zh-TW" sz="28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57192"/>
            <a:ext cx="5229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I</a:t>
            </a:r>
            <a:r>
              <a:rPr lang="zh-TW" altLang="en-US" sz="32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type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beq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(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Branch on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equal)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和 </a:t>
            </a:r>
            <a:r>
              <a:rPr lang="en-US" altLang="zh-TW" sz="2400" dirty="0" err="1">
                <a:latin typeface="Calibri" panose="020F0502020204030204" pitchFamily="34" charset="0"/>
                <a:ea typeface="+mj-ea"/>
              </a:rPr>
              <a:t>b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ne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(branch not equal)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是一種判斷指令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常用於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loop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和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if else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指令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beq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$s1 , $s2 , L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表示是判斷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s1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和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s2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暫存器的內存值是否相同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若是相同則跳躍到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L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的位置執行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latin typeface="Calibri" panose="020F0502020204030204" pitchFamily="34" charset="0"/>
                <a:ea typeface="+mj-ea"/>
              </a:rPr>
              <a:t>b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ne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$s1 , $s2 , L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表示是判斷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s1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和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s2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暫存器的內存值是否相同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若是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不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相同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則跳躍到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L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的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位置執行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I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type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7"/>
            <a:ext cx="77048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C  code                   A[12] = h + A[8];</a:t>
            </a:r>
          </a:p>
          <a:p>
            <a:pPr>
              <a:lnSpc>
                <a:spcPct val="150000"/>
              </a:lnSpc>
            </a:pPr>
            <a:endParaRPr lang="en-US" altLang="zh-TW" sz="2800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MIPS code             </a:t>
            </a:r>
            <a:r>
              <a:rPr lang="en-US" altLang="zh-TW" sz="28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lw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  $t0,32($s3)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                               add    </a:t>
            </a: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$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t0,$s2,$t0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                               </a:t>
            </a:r>
            <a:r>
              <a:rPr lang="en-US" altLang="zh-TW" sz="28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sw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     $t0,48</a:t>
            </a: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($s3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TW" sz="28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17032"/>
            <a:ext cx="15144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J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type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49328"/>
            <a:ext cx="77048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J type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的指令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功能主要是跳到某個位置執行例如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: Jump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當指令是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jump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時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, op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code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為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2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TW" sz="28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Ex</a:t>
            </a:r>
            <a:r>
              <a:rPr lang="zh-TW" altLang="en-US" sz="28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：   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jump to L        *L</a:t>
            </a:r>
            <a:r>
              <a:rPr lang="zh-TW" altLang="en-US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的位置是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10000</a:t>
            </a:r>
            <a:endParaRPr lang="en-US" altLang="zh-TW" sz="2800" dirty="0">
              <a:solidFill>
                <a:schemeClr val="accent2"/>
              </a:solidFill>
              <a:latin typeface="Calibri" panose="020F0502020204030204" pitchFamily="34" charset="0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24311"/>
              </p:ext>
            </p:extLst>
          </p:nvPr>
        </p:nvGraphicFramePr>
        <p:xfrm>
          <a:off x="1907704" y="5085184"/>
          <a:ext cx="6096000" cy="741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opcode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address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2500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3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1043608" y="1556792"/>
            <a:ext cx="7415212" cy="2808312"/>
          </a:xfrm>
        </p:spPr>
        <p:txBody>
          <a:bodyPr/>
          <a:lstStyle/>
          <a:p>
            <a:r>
              <a:rPr lang="en-US" altLang="zh-TW" sz="2800" dirty="0" smtClean="0">
                <a:latin typeface="Calibri" panose="020F0502020204030204" pitchFamily="34" charset="0"/>
                <a:ea typeface="+mn-ea"/>
              </a:rPr>
              <a:t>LAB 1: Use ISS and C2A </a:t>
            </a:r>
            <a:br>
              <a:rPr lang="en-US" altLang="zh-TW" sz="2800" dirty="0" smtClean="0">
                <a:latin typeface="Calibri" panose="020F0502020204030204" pitchFamily="34" charset="0"/>
                <a:ea typeface="+mn-ea"/>
              </a:rPr>
            </a:br>
            <a:r>
              <a:rPr lang="en-US" altLang="zh-TW" sz="1800" dirty="0" smtClean="0">
                <a:latin typeface="Calibri" panose="020F0502020204030204" pitchFamily="34" charset="0"/>
              </a:rPr>
              <a:t/>
            </a:r>
            <a:br>
              <a:rPr lang="en-US" altLang="zh-TW" sz="1800" dirty="0" smtClean="0">
                <a:latin typeface="Calibri" panose="020F0502020204030204" pitchFamily="34" charset="0"/>
              </a:rPr>
            </a:br>
            <a:endParaRPr lang="zh-TW" alt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sz="quarter" idx="1"/>
          </p:nvPr>
        </p:nvSpPr>
        <p:spPr>
          <a:xfrm>
            <a:off x="3087167" y="3610644"/>
            <a:ext cx="3672408" cy="1129680"/>
          </a:xfrm>
        </p:spPr>
        <p:txBody>
          <a:bodyPr/>
          <a:lstStyle/>
          <a:p>
            <a:pPr algn="l"/>
            <a:r>
              <a:rPr lang="en-US" altLang="zh-TW" dirty="0" smtClean="0">
                <a:latin typeface="Calibri" panose="020F0502020204030204" pitchFamily="34" charset="0"/>
              </a:rPr>
              <a:t>Required Time: 2 weeks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0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實驗目</a:t>
            </a:r>
            <a:r>
              <a:rPr lang="zh-TW" altLang="en-US" sz="3200" dirty="0">
                <a:solidFill>
                  <a:schemeClr val="accent2"/>
                </a:solidFill>
                <a:latin typeface="+mj-ea"/>
                <a:ea typeface="+mj-ea"/>
              </a:rPr>
              <a:t>的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259632" y="1125265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  </a:t>
            </a:r>
            <a:r>
              <a:rPr lang="zh-TW" altLang="zh-TW" sz="2400" dirty="0" smtClean="0">
                <a:latin typeface="Calibri" panose="020F0502020204030204" pitchFamily="34" charset="0"/>
                <a:ea typeface="+mj-ea"/>
              </a:rPr>
              <a:t>認識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MIPS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ISS Platform and MIPS ISA</a:t>
            </a:r>
          </a:p>
        </p:txBody>
      </p:sp>
      <p:sp>
        <p:nvSpPr>
          <p:cNvPr id="5" name="矩形 4"/>
          <p:cNvSpPr/>
          <p:nvPr/>
        </p:nvSpPr>
        <p:spPr>
          <a:xfrm>
            <a:off x="1115616" y="1988840"/>
            <a:ext cx="71287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2000" dirty="0" smtClean="0">
                <a:latin typeface="Calibri" panose="020F0502020204030204" pitchFamily="34" charset="0"/>
              </a:rPr>
              <a:t>Learn to use software tools for program development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2000" dirty="0" smtClean="0">
                <a:latin typeface="Calibri" panose="020F0502020204030204" pitchFamily="34" charset="0"/>
              </a:rPr>
              <a:t>Learn to design small program in C and in assembly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2000" dirty="0" smtClean="0">
                <a:latin typeface="Calibri" panose="020F0502020204030204" pitchFamily="34" charset="0"/>
              </a:rPr>
              <a:t>Get to know the whole instruction set simulators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82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476672"/>
            <a:ext cx="7921625" cy="648593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Tools used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196752"/>
            <a:ext cx="783743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實驗環境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: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Linux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因為使用的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+mj-ea"/>
              </a:rPr>
              <a:t>MIPS Cross 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compiler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需要在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Linux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下才能執行</a:t>
            </a:r>
            <a:endParaRPr lang="en-US" altLang="zh-TW" sz="16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MIPS Cross compiler (Compile </a:t>
            </a:r>
            <a:r>
              <a:rPr lang="en-US" altLang="zh-TW" sz="2800" dirty="0">
                <a:solidFill>
                  <a:schemeClr val="accent2"/>
                </a:solidFill>
                <a:latin typeface="Calibri" panose="020F0502020204030204" pitchFamily="34" charset="0"/>
              </a:rPr>
              <a:t>program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使用的是</a:t>
            </a:r>
            <a:r>
              <a:rPr lang="en-US" altLang="zh-TW" sz="1600" b="1" dirty="0" smtClean="0">
                <a:latin typeface="Calibri" panose="020F0502020204030204" pitchFamily="34" charset="0"/>
              </a:rPr>
              <a:t>MIPS</a:t>
            </a:r>
            <a:r>
              <a:rPr lang="en-US" altLang="zh-TW" sz="1600" b="1" baseline="30000" dirty="0">
                <a:latin typeface="Calibri" panose="020F0502020204030204" pitchFamily="34" charset="0"/>
              </a:rPr>
              <a:t>®</a:t>
            </a:r>
            <a:r>
              <a:rPr lang="en-US" altLang="zh-TW" sz="1600" b="1" dirty="0">
                <a:latin typeface="Calibri" panose="020F0502020204030204" pitchFamily="34" charset="0"/>
              </a:rPr>
              <a:t> SDE</a:t>
            </a:r>
            <a:endParaRPr lang="en-US" altLang="zh-TW" sz="1600" dirty="0" smtClean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主要是將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C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轉成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ASCII,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以便後續的處理</a:t>
            </a:r>
            <a:endParaRPr lang="en-US" altLang="zh-TW" sz="16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TW" sz="2800" dirty="0" err="1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Modelsim</a:t>
            </a: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(Run RTL CPU simulator)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結</a:t>
            </a:r>
            <a:r>
              <a:rPr lang="zh-TW" altLang="en-US" sz="1600" dirty="0">
                <a:latin typeface="Calibri" panose="020F0502020204030204" pitchFamily="34" charset="0"/>
                <a:ea typeface="+mj-ea"/>
              </a:rPr>
              <a:t>合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wave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來驗證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C code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or assembly code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是否正確</a:t>
            </a:r>
            <a:endParaRPr lang="en-US" altLang="zh-TW" sz="16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TW" sz="28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Java</a:t>
            </a:r>
            <a:endParaRPr lang="en-US" altLang="zh-TW" sz="2800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sz="1600" dirty="0" smtClean="0">
                <a:latin typeface="Calibri" panose="020F0502020204030204" pitchFamily="34" charset="0"/>
              </a:rPr>
              <a:t>Some utility tools are run in Java.</a:t>
            </a:r>
            <a:endParaRPr lang="en-US" altLang="zh-TW" sz="2800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Simulators Used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latin typeface="Calibri" panose="020F0502020204030204" pitchFamily="34" charset="0"/>
              </a:rPr>
              <a:t>MIPS 5-stage pipelined processor in RTL code</a:t>
            </a:r>
          </a:p>
          <a:p>
            <a:pPr marL="0" indent="0">
              <a:buNone/>
            </a:pPr>
            <a:endParaRPr lang="en-US" altLang="zh-TW" sz="2800" dirty="0" smtClean="0">
              <a:latin typeface="Calibri" panose="020F0502020204030204" pitchFamily="34" charset="0"/>
            </a:endParaRPr>
          </a:p>
          <a:p>
            <a:r>
              <a:rPr lang="en-US" altLang="zh-TW" sz="2800" dirty="0" smtClean="0">
                <a:latin typeface="Calibri" panose="020F0502020204030204" pitchFamily="34" charset="0"/>
              </a:rPr>
              <a:t>MIPS instruction set simulator in C code </a:t>
            </a:r>
            <a:endParaRPr lang="zh-TW" altLang="en-US" sz="2800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215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JAVA</a:t>
            </a:r>
            <a:r>
              <a:rPr lang="zh-TW" altLang="en-US" dirty="0" smtClean="0">
                <a:latin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</a:rPr>
              <a:t>&amp;</a:t>
            </a:r>
            <a:r>
              <a:rPr lang="zh-TW" altLang="en-US" dirty="0" smtClean="0">
                <a:latin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</a:rPr>
              <a:t>LINUX</a:t>
            </a:r>
            <a:r>
              <a:rPr lang="zh-TW" altLang="en-US" dirty="0" smtClean="0">
                <a:latin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</a:rPr>
              <a:t>download, MIPS SDK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chemeClr val="accent6"/>
                </a:solidFill>
                <a:latin typeface="+mj-ea"/>
                <a:ea typeface="+mj-ea"/>
              </a:rPr>
              <a:t>1.</a:t>
            </a:r>
            <a:r>
              <a:rPr lang="en-US" altLang="zh-TW" sz="2400" dirty="0" smtClean="0">
                <a:solidFill>
                  <a:schemeClr val="accent6"/>
                </a:solidFill>
                <a:latin typeface="+mj-ea"/>
              </a:rPr>
              <a:t> </a:t>
            </a: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LINUX</a:t>
            </a:r>
            <a:r>
              <a:rPr lang="zh-TW" altLang="en-US" sz="2400" dirty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endParaRPr lang="en-US" altLang="zh-TW" sz="2400" dirty="0" smtClean="0">
              <a:solidFill>
                <a:schemeClr val="accent6"/>
              </a:solidFill>
              <a:latin typeface="Calibri" panose="020F050202020403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在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這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個實驗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我們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使用的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是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Ubuntu 10.4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accent6"/>
              </a:solidFill>
              <a:latin typeface="Calibri" panose="020F0502020204030204" pitchFamily="34" charset="0"/>
              <a:ea typeface="+mj-ea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</a:rPr>
              <a:t>2. </a:t>
            </a: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JAVA</a:t>
            </a:r>
            <a:r>
              <a:rPr lang="zh-TW" altLang="en-US" sz="2400" dirty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download</a:t>
            </a:r>
            <a:endParaRPr lang="en-US" altLang="zh-TW" sz="2400" dirty="0" smtClean="0">
              <a:solidFill>
                <a:schemeClr val="accent6"/>
              </a:solidFill>
              <a:latin typeface="Calibri" panose="020F0502020204030204" pitchFamily="34" charset="0"/>
              <a:ea typeface="+mj-ea"/>
            </a:endParaRPr>
          </a:p>
          <a:p>
            <a:pPr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http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://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www.java.com/zh_TW/download/index.jsp</a:t>
            </a:r>
            <a:endParaRPr lang="en-US" altLang="zh-TW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400" dirty="0">
              <a:latin typeface="Calibri" panose="020F0502020204030204" pitchFamily="34" charset="0"/>
              <a:ea typeface="+mj-ea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B0F0"/>
                </a:solidFill>
                <a:latin typeface="Calibri" panose="020F0502020204030204" pitchFamily="34" charset="0"/>
                <a:ea typeface="+mj-ea"/>
              </a:rPr>
              <a:t>3. MIPS SDK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Cambria" panose="02040503050406030204" pitchFamily="18" charset="0"/>
              </a:rPr>
              <a:t>http</a:t>
            </a:r>
            <a:r>
              <a:rPr lang="en-US" altLang="zh-TW" sz="2400" dirty="0">
                <a:latin typeface="Cambria" panose="02040503050406030204" pitchFamily="18" charset="0"/>
              </a:rPr>
              <a:t>://staff.ustc.edu.cn/~han/CS152CD/Content/Software/SDElite/clickthru.html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http://www.mips.com/products/software-tools/</a:t>
            </a:r>
            <a:r>
              <a:rPr kumimoji="0" lang="zh-TW" altLang="zh-TW" sz="13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zh-TW" altLang="zh-TW" sz="13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2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</a:rPr>
              <a:t>MIPS Cross </a:t>
            </a:r>
            <a:r>
              <a:rPr lang="en-US" altLang="zh-TW" dirty="0" smtClean="0">
                <a:latin typeface="Calibri" panose="020F0502020204030204" pitchFamily="34" charset="0"/>
              </a:rPr>
              <a:t>compiler</a:t>
            </a:r>
            <a:r>
              <a:rPr lang="zh-TW" altLang="en-US" dirty="0" smtClean="0">
                <a:latin typeface="Calibri" panose="020F0502020204030204" pitchFamily="34" charset="0"/>
              </a:rPr>
              <a:t>安裝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smtClean="0">
                <a:latin typeface="Calibri" panose="020F0502020204030204" pitchFamily="34" charset="0"/>
                <a:ea typeface="+mj-ea"/>
              </a:rPr>
              <a:t>LAB 1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提供 </a:t>
            </a:r>
            <a:r>
              <a:rPr lang="en-US" altLang="zh-TW" sz="1800" dirty="0" smtClean="0">
                <a:latin typeface="Calibri" panose="020F0502020204030204" pitchFamily="34" charset="0"/>
                <a:ea typeface="+mj-ea"/>
              </a:rPr>
              <a:t>Tool chain,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請將光碟中的</a:t>
            </a:r>
            <a:r>
              <a:rPr lang="en-US" altLang="zh-TW" sz="1800" dirty="0" smtClean="0">
                <a:latin typeface="Calibri" panose="020F0502020204030204" pitchFamily="34" charset="0"/>
                <a:ea typeface="+mj-ea"/>
              </a:rPr>
              <a:t>tool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資料夾下的</a:t>
            </a:r>
            <a:r>
              <a:rPr lang="en-US" altLang="zh-TW" sz="1800" dirty="0" smtClean="0">
                <a:latin typeface="Calibri" panose="020F0502020204030204" pitchFamily="34" charset="0"/>
                <a:ea typeface="+mj-ea"/>
              </a:rPr>
              <a:t>PN00115-06.61-2B-MIPSSW-LSDE-v6.06.01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壓縮檔放至</a:t>
            </a:r>
            <a:r>
              <a:rPr lang="en-US" altLang="zh-TW" sz="1800" dirty="0" err="1" smtClean="0">
                <a:latin typeface="Calibri" panose="020F0502020204030204" pitchFamily="34" charset="0"/>
                <a:ea typeface="+mj-ea"/>
              </a:rPr>
              <a:t>linux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1800" dirty="0" smtClean="0">
                <a:latin typeface="Calibri" panose="020F0502020204030204" pitchFamily="34" charset="0"/>
                <a:ea typeface="+mj-ea"/>
              </a:rPr>
              <a:t>home</a:t>
            </a:r>
            <a:r>
              <a:rPr lang="zh-TW" altLang="en-US" sz="1800" dirty="0" smtClean="0">
                <a:latin typeface="Calibri" panose="020F0502020204030204" pitchFamily="34" charset="0"/>
                <a:ea typeface="+mj-ea"/>
              </a:rPr>
              <a:t>下</a:t>
            </a:r>
            <a:endParaRPr lang="en-US" altLang="zh-TW" sz="1800" dirty="0" smtClean="0">
              <a:latin typeface="Calibri" panose="020F0502020204030204" pitchFamily="34" charset="0"/>
              <a:ea typeface="+mj-ea"/>
            </a:endParaRPr>
          </a:p>
          <a:p>
            <a:pPr marL="0" lvl="1" indent="0">
              <a:buNone/>
              <a:defRPr/>
            </a:pPr>
            <a:r>
              <a:rPr lang="en-US" altLang="zh-TW" sz="1800" b="1" dirty="0">
                <a:solidFill>
                  <a:srgbClr val="006600"/>
                </a:solidFill>
                <a:latin typeface="Calibri" panose="020F0502020204030204" pitchFamily="34" charset="0"/>
              </a:rPr>
              <a:t>Tool chain (MIPS</a:t>
            </a:r>
            <a:r>
              <a:rPr lang="en-US" altLang="zh-TW" sz="1800" b="1" baseline="30000" dirty="0">
                <a:solidFill>
                  <a:srgbClr val="006600"/>
                </a:solidFill>
                <a:latin typeface="Calibri" panose="020F0502020204030204" pitchFamily="34" charset="0"/>
              </a:rPr>
              <a:t>®</a:t>
            </a:r>
            <a:r>
              <a:rPr lang="en-US" altLang="zh-TW" sz="1800" b="1" dirty="0">
                <a:solidFill>
                  <a:srgbClr val="006600"/>
                </a:solidFill>
                <a:latin typeface="Calibri" panose="020F0502020204030204" pitchFamily="34" charset="0"/>
              </a:rPr>
              <a:t> SDE) </a:t>
            </a:r>
            <a:r>
              <a:rPr lang="en-US" altLang="zh-TW" sz="1800" b="1" dirty="0" smtClean="0">
                <a:solidFill>
                  <a:srgbClr val="006600"/>
                </a:solidFill>
                <a:latin typeface="Calibri" panose="020F0502020204030204" pitchFamily="34" charset="0"/>
              </a:rPr>
              <a:t>setup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o</a:t>
            </a:r>
            <a:r>
              <a:rPr lang="en-US" altLang="zh-TW" sz="1800" dirty="0" smtClean="0">
                <a:latin typeface="Calibri" panose="020F0502020204030204" pitchFamily="34" charset="0"/>
              </a:rPr>
              <a:t>pen </a:t>
            </a:r>
            <a:r>
              <a:rPr lang="en-US" altLang="zh-TW" sz="1800" dirty="0">
                <a:latin typeface="Calibri" panose="020F0502020204030204" pitchFamily="34" charset="0"/>
              </a:rPr>
              <a:t>terminal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 err="1">
                <a:latin typeface="Calibri" panose="020F0502020204030204" pitchFamily="34" charset="0"/>
              </a:rPr>
              <a:t>mkdir</a:t>
            </a:r>
            <a:r>
              <a:rPr lang="en-US" altLang="zh-TW" sz="1800" dirty="0">
                <a:latin typeface="Calibri" panose="020F0502020204030204" pitchFamily="34" charset="0"/>
              </a:rPr>
              <a:t> </a:t>
            </a:r>
            <a:r>
              <a:rPr lang="en-US" altLang="zh-TW" sz="1800" dirty="0" err="1">
                <a:latin typeface="Calibri" panose="020F0502020204030204" pitchFamily="34" charset="0"/>
              </a:rPr>
              <a:t>sde</a:t>
            </a:r>
            <a:endParaRPr lang="en-US" altLang="zh-TW" sz="1800" dirty="0" smtClean="0">
              <a:latin typeface="Calibri" panose="020F0502020204030204" pitchFamily="34" charset="0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 err="1" smtClean="0">
                <a:latin typeface="Calibri" panose="020F0502020204030204" pitchFamily="34" charset="0"/>
              </a:rPr>
              <a:t>cp</a:t>
            </a:r>
            <a:r>
              <a:rPr lang="en-US" altLang="zh-TW" sz="1800" dirty="0" smtClean="0">
                <a:latin typeface="Calibri" panose="020F0502020204030204" pitchFamily="34" charset="0"/>
              </a:rPr>
              <a:t> </a:t>
            </a:r>
            <a:r>
              <a:rPr lang="en-US" altLang="zh-TW" sz="1800" dirty="0">
                <a:latin typeface="Calibri" panose="020F0502020204030204" pitchFamily="34" charset="0"/>
              </a:rPr>
              <a:t>PN00115-06.61-2B-MIPSSW-LSDE-v6.06.01.tgz ./</a:t>
            </a:r>
            <a:r>
              <a:rPr lang="en-US" altLang="zh-TW" sz="1800" dirty="0" err="1">
                <a:latin typeface="Calibri" panose="020F0502020204030204" pitchFamily="34" charset="0"/>
              </a:rPr>
              <a:t>sde</a:t>
            </a:r>
            <a:endParaRPr lang="en-US" altLang="zh-TW" sz="1800" dirty="0">
              <a:latin typeface="Calibri" panose="020F0502020204030204" pitchFamily="34" charset="0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cd </a:t>
            </a:r>
            <a:r>
              <a:rPr lang="en-US" altLang="zh-TW" sz="1800" dirty="0" err="1">
                <a:latin typeface="Calibri" panose="020F0502020204030204" pitchFamily="34" charset="0"/>
              </a:rPr>
              <a:t>sde</a:t>
            </a:r>
            <a:endParaRPr lang="en-US" altLang="zh-TW" sz="1800" dirty="0">
              <a:latin typeface="Calibri" panose="020F0502020204030204" pitchFamily="34" charset="0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tar –</a:t>
            </a:r>
            <a:r>
              <a:rPr lang="en-US" altLang="zh-TW" sz="1800" dirty="0" err="1">
                <a:latin typeface="Calibri" panose="020F0502020204030204" pitchFamily="34" charset="0"/>
              </a:rPr>
              <a:t>zxvf</a:t>
            </a:r>
            <a:r>
              <a:rPr lang="en-US" altLang="zh-TW" sz="1800" dirty="0">
                <a:latin typeface="Calibri" panose="020F0502020204030204" pitchFamily="34" charset="0"/>
              </a:rPr>
              <a:t> PN00115-06.61-2B-MIPSSW-LSDE-v6.06.01.tgz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cd bin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 err="1">
                <a:latin typeface="Calibri" panose="020F0502020204030204" pitchFamily="34" charset="0"/>
              </a:rPr>
              <a:t>sh</a:t>
            </a:r>
            <a:r>
              <a:rPr lang="en-US" altLang="zh-TW" sz="1800" dirty="0">
                <a:latin typeface="Calibri" panose="020F0502020204030204" pitchFamily="34" charset="0"/>
              </a:rPr>
              <a:t> sdesetup.sh (when ask (y/n), always select n)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e</a:t>
            </a:r>
            <a:r>
              <a:rPr lang="en-US" altLang="zh-TW" sz="1800" dirty="0" smtClean="0">
                <a:latin typeface="Calibri" panose="020F0502020204030204" pitchFamily="34" charset="0"/>
              </a:rPr>
              <a:t>xport PATH=“/home/{your username}/</a:t>
            </a:r>
            <a:r>
              <a:rPr lang="en-US" altLang="zh-TW" sz="1800" dirty="0" err="1" smtClean="0">
                <a:latin typeface="Calibri" panose="020F0502020204030204" pitchFamily="34" charset="0"/>
              </a:rPr>
              <a:t>sde</a:t>
            </a:r>
            <a:r>
              <a:rPr lang="en-US" altLang="zh-TW" sz="1800" dirty="0" smtClean="0">
                <a:latin typeface="Calibri" panose="020F0502020204030204" pitchFamily="34" charset="0"/>
              </a:rPr>
              <a:t>/bin:$PATH”</a:t>
            </a:r>
            <a:endParaRPr lang="en-US" altLang="zh-TW" sz="1800" dirty="0">
              <a:latin typeface="Calibri" panose="020F0502020204030204" pitchFamily="34" charset="0"/>
            </a:endParaRPr>
          </a:p>
          <a:p>
            <a:pPr lvl="1">
              <a:buNone/>
              <a:defRPr/>
            </a:pPr>
            <a:r>
              <a:rPr lang="en-US" altLang="zh-TW" sz="1800" dirty="0">
                <a:latin typeface="Calibri" panose="020F0502020204030204" pitchFamily="34" charset="0"/>
              </a:rPr>
              <a:t>	(do highlighted command EVERY TIME you open a new terminal or you can add this command to .</a:t>
            </a:r>
            <a:r>
              <a:rPr lang="en-US" altLang="zh-TW" sz="1800" dirty="0" err="1">
                <a:latin typeface="Calibri" panose="020F0502020204030204" pitchFamily="34" charset="0"/>
              </a:rPr>
              <a:t>bashrc</a:t>
            </a:r>
            <a:r>
              <a:rPr lang="en-US" altLang="zh-TW" sz="1800" dirty="0">
                <a:latin typeface="Calibri" panose="020F0502020204030204" pitchFamily="34" charset="0"/>
              </a:rPr>
              <a:t> file)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+mj-ea"/>
              </a:rPr>
              <a:t>教材</a:t>
            </a:r>
            <a:r>
              <a:rPr lang="zh-TW" altLang="zh-TW" dirty="0" smtClean="0">
                <a:latin typeface="+mj-ea"/>
              </a:rPr>
              <a:t>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000" dirty="0" smtClean="0">
                <a:latin typeface="Calibri" panose="020F0502020204030204" pitchFamily="34" charset="0"/>
                <a:ea typeface="+mj-ea"/>
              </a:rPr>
              <a:t>本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實習教材可搭配大學部計算機組織課程實施，主要項目內容包括</a:t>
            </a:r>
            <a:r>
              <a:rPr lang="zh-TW" altLang="zh-TW" sz="2000" dirty="0" smtClean="0">
                <a:latin typeface="Calibri" panose="020F0502020204030204" pitchFamily="34" charset="0"/>
                <a:ea typeface="+mj-ea"/>
              </a:rPr>
              <a:t>：可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練習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MIPS and/or ARM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組語程式、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C 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與組語的關係、以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C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及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Verilog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撰寫處理器功能模組、中斷程式的設計、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pipelined CPU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中斷處理模組的設計、處理器系統平台的建置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(on FPGA)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AMBA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匯流排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 (on FPGA)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I/O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中斷控制器系統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 (on FPGA)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I/O systems (on FPGA)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。本教材依教育部補助智慧電子整合性人才培育計畫「處理器設計與實作課程」與實際上課需求，整合為十個連貫性的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LAB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，每個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LAB 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內部包含範例練習</a:t>
            </a:r>
            <a:r>
              <a:rPr lang="zh-TW" altLang="zh-TW" sz="2000" dirty="0" smtClean="0">
                <a:latin typeface="Calibri" panose="020F0502020204030204" pitchFamily="34" charset="0"/>
                <a:ea typeface="+mj-ea"/>
              </a:rPr>
              <a:t>與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處理器</a:t>
            </a:r>
            <a:r>
              <a:rPr lang="zh-TW" altLang="zh-TW" sz="2000" dirty="0" smtClean="0">
                <a:latin typeface="Calibri" panose="020F0502020204030204" pitchFamily="34" charset="0"/>
                <a:ea typeface="+mj-ea"/>
              </a:rPr>
              <a:t>實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作項目，後者可依學生程度加以調整。</a:t>
            </a:r>
          </a:p>
          <a:p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本教材提供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 MIPS ISS 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執行檔、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MIPS pipelined processor </a:t>
            </a:r>
            <a:r>
              <a:rPr lang="en-US" altLang="zh-TW" sz="2000" dirty="0" err="1">
                <a:latin typeface="Calibri" panose="020F0502020204030204" pitchFamily="34" charset="0"/>
                <a:ea typeface="+mj-ea"/>
              </a:rPr>
              <a:t>Modelsim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 work 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目錄檔供直接使用。</a:t>
            </a:r>
          </a:p>
          <a:p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以上檔案可在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: </a:t>
            </a:r>
            <a:r>
              <a:rPr lang="en-US" altLang="zh-TW" sz="2000" b="1" u="sng" dirty="0">
                <a:solidFill>
                  <a:srgbClr val="0070C0"/>
                </a:solidFill>
                <a:latin typeface="Calibri" panose="020F0502020204030204" pitchFamily="34" charset="0"/>
                <a:ea typeface="+mj-ea"/>
              </a:rPr>
              <a:t>http://caslab.ee.ncku.edu.tw/</a:t>
            </a:r>
            <a:r>
              <a:rPr lang="zh-TW" altLang="zh-TW" sz="2000" dirty="0">
                <a:latin typeface="Calibri" panose="020F0502020204030204" pitchFamily="34" charset="0"/>
                <a:ea typeface="+mj-ea"/>
              </a:rPr>
              <a:t>　下載。</a:t>
            </a:r>
            <a:endParaRPr lang="zh-TW" altLang="en-US" sz="2000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accent6"/>
                </a:solidFill>
                <a:latin typeface="Calibri" panose="020F0502020204030204" pitchFamily="34" charset="0"/>
              </a:rPr>
              <a:t>Mo</a:t>
            </a:r>
            <a:r>
              <a:rPr lang="en-US" altLang="zh-TW" dirty="0" err="1" smtClean="0">
                <a:latin typeface="Calibri" panose="020F0502020204030204" pitchFamily="34" charset="0"/>
              </a:rPr>
              <a:t>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安裝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chemeClr val="accent6"/>
                </a:solidFill>
              </a:rPr>
              <a:t>1.</a:t>
            </a:r>
            <a:r>
              <a:rPr lang="zh-TW" altLang="en-US" sz="2400" dirty="0" smtClean="0">
                <a:solidFill>
                  <a:schemeClr val="accent6"/>
                </a:solidFill>
              </a:rPr>
              <a:t>  </a:t>
            </a:r>
            <a:r>
              <a:rPr lang="en-US" altLang="zh-TW" sz="2400" dirty="0" err="1" smtClean="0">
                <a:solidFill>
                  <a:schemeClr val="accent6"/>
                </a:solidFill>
                <a:latin typeface="Calibri" panose="020F0502020204030204" pitchFamily="34" charset="0"/>
              </a:rPr>
              <a:t>Modelsim</a:t>
            </a:r>
            <a:r>
              <a:rPr lang="zh-TW" altLang="en-US" sz="2400" dirty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PE overview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</a:rPr>
              <a:t>http</a:t>
            </a:r>
            <a:r>
              <a:rPr lang="en-US" altLang="zh-TW" sz="2400" dirty="0">
                <a:latin typeface="Calibri" panose="020F0502020204030204" pitchFamily="34" charset="0"/>
              </a:rPr>
              <a:t>://</a:t>
            </a:r>
            <a:r>
              <a:rPr lang="en-US" altLang="zh-TW" sz="2400" dirty="0" smtClean="0">
                <a:latin typeface="Calibri" panose="020F0502020204030204" pitchFamily="34" charset="0"/>
              </a:rPr>
              <a:t>model.com/content/modelsim-pe-simulation-and-debug</a:t>
            </a:r>
          </a:p>
          <a:p>
            <a:pPr>
              <a:buFont typeface="Arial" pitchFamily="34" charset="0"/>
              <a:buChar char="•"/>
            </a:pPr>
            <a:endParaRPr lang="en-US" altLang="zh-TW" sz="24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2.</a:t>
            </a:r>
            <a:r>
              <a:rPr lang="zh-TW" altLang="en-US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  </a:t>
            </a:r>
            <a:r>
              <a:rPr lang="en-US" altLang="zh-TW" sz="2400" dirty="0" err="1" smtClean="0">
                <a:solidFill>
                  <a:schemeClr val="accent6"/>
                </a:solidFill>
                <a:latin typeface="Calibri" panose="020F0502020204030204" pitchFamily="34" charset="0"/>
              </a:rPr>
              <a:t>Modelsim</a:t>
            </a:r>
            <a:r>
              <a:rPr lang="en-US" altLang="zh-TW" sz="24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 PE download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400" dirty="0" smtClean="0">
                <a:latin typeface="Calibri" panose="020F0502020204030204" pitchFamily="34" charset="0"/>
              </a:rPr>
              <a:t>http</a:t>
            </a:r>
            <a:r>
              <a:rPr lang="en-US" altLang="zh-TW" sz="2400" dirty="0">
                <a:latin typeface="Calibri" panose="020F0502020204030204" pitchFamily="34" charset="0"/>
              </a:rPr>
              <a:t>://model.com/update/modelsim-downloads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63B3-7D47-46F5-9C42-00A08B36FBFA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909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latin typeface="Calibri" panose="020F0502020204030204" pitchFamily="34" charset="0"/>
              </a:rPr>
              <a:t>MIPS® SDE </a:t>
            </a:r>
            <a:r>
              <a:rPr lang="en-US" altLang="zh-TW" b="0" dirty="0" err="1">
                <a:latin typeface="Calibri" panose="020F0502020204030204" pitchFamily="34" charset="0"/>
              </a:rPr>
              <a:t>Lite</a:t>
            </a:r>
            <a:endParaRPr lang="zh-TW" altLang="en-US" b="0" dirty="0">
              <a:latin typeface="Calibri" panose="020F0502020204030204" pitchFamily="34" charset="0"/>
            </a:endParaRPr>
          </a:p>
        </p:txBody>
      </p:sp>
      <p:graphicFrame>
        <p:nvGraphicFramePr>
          <p:cNvPr id="90931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483978"/>
              </p:ext>
            </p:extLst>
          </p:nvPr>
        </p:nvGraphicFramePr>
        <p:xfrm>
          <a:off x="2339975" y="1268760"/>
          <a:ext cx="5040313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Visio" r:id="rId4" imgW="5791559" imgH="5791471" progId="">
                  <p:embed/>
                </p:oleObj>
              </mc:Choice>
              <mc:Fallback>
                <p:oleObj name="Visio" r:id="rId4" imgW="5791559" imgH="5791471" progId="">
                  <p:embed/>
                  <p:pic>
                    <p:nvPicPr>
                      <p:cNvPr id="0" name="Picture 16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268760"/>
                        <a:ext cx="5040313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9" name="Text Box 7"/>
          <p:cNvSpPr txBox="1">
            <a:spLocks noChangeArrowheads="1"/>
          </p:cNvSpPr>
          <p:nvPr/>
        </p:nvSpPr>
        <p:spPr bwMode="auto">
          <a:xfrm>
            <a:off x="827088" y="2565400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000" b="1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Compiler</a:t>
            </a:r>
          </a:p>
        </p:txBody>
      </p:sp>
      <p:sp>
        <p:nvSpPr>
          <p:cNvPr id="909320" name="Line 8"/>
          <p:cNvSpPr>
            <a:spLocks noChangeShapeType="1"/>
          </p:cNvSpPr>
          <p:nvPr/>
        </p:nvSpPr>
        <p:spPr bwMode="auto">
          <a:xfrm flipH="1">
            <a:off x="2195513" y="2492375"/>
            <a:ext cx="719137" cy="2159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09321" name="Text Box 9"/>
          <p:cNvSpPr txBox="1">
            <a:spLocks noChangeArrowheads="1"/>
          </p:cNvSpPr>
          <p:nvPr/>
        </p:nvSpPr>
        <p:spPr bwMode="auto">
          <a:xfrm>
            <a:off x="755650" y="3429000"/>
            <a:ext cx="172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000" b="1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Assembler</a:t>
            </a:r>
          </a:p>
        </p:txBody>
      </p:sp>
      <p:sp>
        <p:nvSpPr>
          <p:cNvPr id="909322" name="Line 10"/>
          <p:cNvSpPr>
            <a:spLocks noChangeShapeType="1"/>
          </p:cNvSpPr>
          <p:nvPr/>
        </p:nvSpPr>
        <p:spPr bwMode="auto">
          <a:xfrm flipH="1">
            <a:off x="2339975" y="2852738"/>
            <a:ext cx="2016125" cy="7921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09323" name="Text Box 11"/>
          <p:cNvSpPr txBox="1">
            <a:spLocks noChangeArrowheads="1"/>
          </p:cNvSpPr>
          <p:nvPr/>
        </p:nvSpPr>
        <p:spPr bwMode="auto">
          <a:xfrm>
            <a:off x="611188" y="4437063"/>
            <a:ext cx="172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000" b="1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Linker</a:t>
            </a:r>
          </a:p>
        </p:txBody>
      </p:sp>
      <p:sp>
        <p:nvSpPr>
          <p:cNvPr id="909325" name="Line 13"/>
          <p:cNvSpPr>
            <a:spLocks noChangeShapeType="1"/>
          </p:cNvSpPr>
          <p:nvPr/>
        </p:nvSpPr>
        <p:spPr bwMode="auto">
          <a:xfrm flipH="1">
            <a:off x="1979613" y="3860800"/>
            <a:ext cx="2305050" cy="720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09326" name="Text Box 14"/>
          <p:cNvSpPr txBox="1">
            <a:spLocks noChangeArrowheads="1"/>
          </p:cNvSpPr>
          <p:nvPr/>
        </p:nvSpPr>
        <p:spPr bwMode="auto">
          <a:xfrm>
            <a:off x="914387" y="5842000"/>
            <a:ext cx="1439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000" b="1" dirty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Debugger</a:t>
            </a:r>
          </a:p>
        </p:txBody>
      </p:sp>
      <p:sp>
        <p:nvSpPr>
          <p:cNvPr id="909327" name="Line 15"/>
          <p:cNvSpPr>
            <a:spLocks noChangeShapeType="1"/>
          </p:cNvSpPr>
          <p:nvPr/>
        </p:nvSpPr>
        <p:spPr bwMode="auto">
          <a:xfrm flipH="1">
            <a:off x="2354247" y="5409405"/>
            <a:ext cx="1930415" cy="63103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7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503783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MIPS/ARM/</a:t>
            </a:r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Simulation Tool Trains 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855157"/>
              </p:ext>
            </p:extLst>
          </p:nvPr>
        </p:nvGraphicFramePr>
        <p:xfrm>
          <a:off x="1763688" y="775307"/>
          <a:ext cx="6048672" cy="5944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Visio" r:id="rId3" imgW="14510880" imgH="19918080" progId="Visio.Drawing.11">
                  <p:embed/>
                </p:oleObj>
              </mc:Choice>
              <mc:Fallback>
                <p:oleObj name="Visio" r:id="rId3" imgW="14510880" imgH="199180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775307"/>
                        <a:ext cx="6048672" cy="5944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4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2135" y="332656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Transform assembly code to binary code</a:t>
            </a:r>
          </a:p>
          <a:p>
            <a:endParaRPr lang="zh-TW" altLang="en-US" sz="3200" dirty="0">
              <a:solidFill>
                <a:schemeClr val="accent2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1196752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Arial Unicode MS" pitchFamily="34" charset="-120"/>
              </a:rPr>
              <a:t>Step.1: transform assembly code to object file</a:t>
            </a:r>
            <a:endParaRPr lang="en-US" altLang="zh-TW" sz="2400" b="1" dirty="0">
              <a:latin typeface="Calibri" panose="020F0502020204030204" pitchFamily="34" charset="0"/>
              <a:ea typeface="+mj-ea"/>
              <a:cs typeface="Arial Unicode MS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b="1" dirty="0" smtClean="0">
                <a:latin typeface="Calibri" panose="020F0502020204030204" pitchFamily="34" charset="0"/>
                <a:ea typeface="+mj-ea"/>
                <a:cs typeface="Arial Unicode MS" pitchFamily="34" charset="-120"/>
              </a:rPr>
              <a:t>在</a:t>
            </a:r>
            <a:r>
              <a:rPr lang="en-US" altLang="zh-TW" sz="2400" b="1" dirty="0" err="1">
                <a:latin typeface="Calibri" panose="020F0502020204030204" pitchFamily="34" charset="0"/>
                <a:ea typeface="+mj-ea"/>
                <a:cs typeface="Arial Unicode MS" pitchFamily="34" charset="-120"/>
              </a:rPr>
              <a:t>linux</a:t>
            </a:r>
            <a:r>
              <a:rPr lang="zh-TW" altLang="zh-TW" sz="2400" b="1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下打開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Terminal</a:t>
            </a:r>
            <a:r>
              <a:rPr lang="zh-TW" altLang="zh-TW" sz="2400" b="1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接著輸入以下指令</a:t>
            </a:r>
            <a:endParaRPr lang="en-US" altLang="zh-TW" sz="2400" b="1" dirty="0" smtClean="0">
              <a:latin typeface="Calibri" panose="020F0502020204030204" pitchFamily="34" charset="0"/>
              <a:ea typeface="+mj-ea"/>
              <a:cs typeface="Arial Unicode MS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sde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-as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add.s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</a:rPr>
              <a:t>-g 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-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</a:rPr>
              <a:t>o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add.o</a:t>
            </a:r>
            <a:endParaRPr lang="en-US" altLang="zh-TW" sz="2400" b="1" dirty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sde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-as: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目的是讓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Assembly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code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轉成</a:t>
            </a: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Object file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-g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目的是讓</a:t>
            </a: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Object file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kumimoji="1" lang="zh-TW" altLang="en-US" dirty="0">
                <a:latin typeface="Calibri" panose="020F0502020204030204" pitchFamily="34" charset="0"/>
                <a:ea typeface="+mj-ea"/>
              </a:rPr>
              <a:t>添加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輔助</a:t>
            </a: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Debug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的資訊</a:t>
            </a:r>
            <a:endParaRPr kumimoji="1" lang="en-US" altLang="zh-TW" dirty="0" smtClean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kumimoji="1" lang="en-US" altLang="zh-TW" dirty="0" smtClean="0">
                <a:latin typeface="Calibri" panose="020F0502020204030204" pitchFamily="34" charset="0"/>
                <a:ea typeface="+mj-ea"/>
              </a:rPr>
              <a:t>-o :</a:t>
            </a:r>
            <a:r>
              <a:rPr kumimoji="1" lang="zh-TW" altLang="en-US" dirty="0" smtClean="0">
                <a:latin typeface="Calibri" panose="020F0502020204030204" pitchFamily="34" charset="0"/>
                <a:ea typeface="+mj-ea"/>
              </a:rPr>
              <a:t>讓產生的目標檔</a:t>
            </a:r>
            <a:endParaRPr lang="zh-TW" altLang="zh-TW" dirty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2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Sde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-as 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執行圖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15339" y="843389"/>
            <a:ext cx="7704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600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在</a:t>
            </a:r>
            <a:r>
              <a:rPr lang="en-US" altLang="zh-TW" sz="1600" dirty="0" err="1">
                <a:latin typeface="Calibri" panose="020F0502020204030204" pitchFamily="34" charset="0"/>
                <a:ea typeface="+mj-ea"/>
                <a:cs typeface="Arial Unicode MS" pitchFamily="34" charset="-120"/>
              </a:rPr>
              <a:t>linux</a:t>
            </a:r>
            <a:r>
              <a:rPr lang="zh-TW" altLang="zh-TW" sz="1600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下打開</a:t>
            </a:r>
            <a:r>
              <a:rPr lang="en-US" altLang="zh-TW" sz="1600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Terminal</a:t>
            </a:r>
            <a:r>
              <a:rPr lang="zh-TW" altLang="zh-TW" sz="1600" dirty="0">
                <a:latin typeface="Calibri" panose="020F0502020204030204" pitchFamily="34" charset="0"/>
                <a:ea typeface="+mj-ea"/>
                <a:cs typeface="Arial Unicode MS" pitchFamily="34" charset="-120"/>
              </a:rPr>
              <a:t>接著輸入以下指令</a:t>
            </a:r>
            <a:endParaRPr lang="en-US" altLang="zh-TW" sz="1600" dirty="0" smtClean="0">
              <a:latin typeface="Calibri" panose="020F0502020204030204" pitchFamily="34" charset="0"/>
              <a:ea typeface="+mj-ea"/>
              <a:cs typeface="Arial Unicode MS" pitchFamily="34" charset="-120"/>
            </a:endParaRPr>
          </a:p>
          <a:p>
            <a:r>
              <a:rPr lang="en-US" altLang="zh-TW" sz="1600" dirty="0" err="1" smtClean="0">
                <a:latin typeface="Calibri" panose="020F0502020204030204" pitchFamily="34" charset="0"/>
                <a:ea typeface="+mj-ea"/>
              </a:rPr>
              <a:t>sde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-as </a:t>
            </a:r>
            <a:r>
              <a:rPr lang="en-US" altLang="zh-TW" sz="1600" dirty="0" err="1" smtClean="0">
                <a:latin typeface="Calibri" panose="020F0502020204030204" pitchFamily="34" charset="0"/>
                <a:ea typeface="+mj-ea"/>
              </a:rPr>
              <a:t>add.s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+mj-ea"/>
              </a:rPr>
              <a:t>-g 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-</a:t>
            </a:r>
            <a:r>
              <a:rPr lang="en-US" altLang="zh-TW" sz="1600" dirty="0">
                <a:latin typeface="Calibri" panose="020F0502020204030204" pitchFamily="34" charset="0"/>
                <a:ea typeface="+mj-ea"/>
              </a:rPr>
              <a:t>o </a:t>
            </a:r>
            <a:r>
              <a:rPr lang="en-US" altLang="zh-TW" sz="1600" dirty="0" err="1" smtClean="0">
                <a:latin typeface="Calibri" panose="020F0502020204030204" pitchFamily="34" charset="0"/>
                <a:ea typeface="+mj-ea"/>
              </a:rPr>
              <a:t>add.o</a:t>
            </a:r>
            <a:endParaRPr lang="zh-TW" altLang="zh-TW" sz="1600" dirty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4" y="1412776"/>
            <a:ext cx="8026278" cy="52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Transform assembly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code to binary code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972135" y="860166"/>
            <a:ext cx="77048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Step.2: link object file to image file</a:t>
            </a:r>
          </a:p>
          <a:p>
            <a:pPr>
              <a:lnSpc>
                <a:spcPct val="200000"/>
              </a:lnSpc>
            </a:pPr>
            <a:r>
              <a:rPr lang="zh-TW" altLang="en-US" sz="2400" b="1" dirty="0" smtClean="0">
                <a:latin typeface="Calibri" panose="020F0502020204030204" pitchFamily="34" charset="0"/>
                <a:ea typeface="+mj-ea"/>
              </a:rPr>
              <a:t>輸入 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: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sde-ld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add.o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</a:rPr>
              <a:t>-</a:t>
            </a:r>
            <a:r>
              <a:rPr lang="en-US" altLang="zh-TW" sz="2400" b="1" dirty="0" err="1">
                <a:latin typeface="Calibri" panose="020F0502020204030204" pitchFamily="34" charset="0"/>
                <a:ea typeface="+mj-ea"/>
              </a:rPr>
              <a:t>Ttext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</a:rPr>
              <a:t> 0x00008000 -o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add.image</a:t>
            </a:r>
            <a:endParaRPr lang="en-US" altLang="zh-TW" sz="2400" dirty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sde-ld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 : 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目的是可將多個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Object file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link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壓縮成為一個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	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 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image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檔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 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Ttext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  :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目的是設定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code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的起始位置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endParaRPr lang="zh-TW" altLang="zh-TW" sz="2400" dirty="0"/>
          </a:p>
          <a:p>
            <a:endParaRPr lang="en-US" altLang="zh-TW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45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Sde-ld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執行圖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60166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輸入 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: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sde-ld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add.o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+mj-ea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ea typeface="+mj-ea"/>
              </a:rPr>
              <a:t>Ttext</a:t>
            </a:r>
            <a:r>
              <a:rPr lang="en-US" altLang="zh-TW" dirty="0">
                <a:latin typeface="Calibri" panose="020F0502020204030204" pitchFamily="34" charset="0"/>
                <a:ea typeface="+mj-ea"/>
              </a:rPr>
              <a:t> 0x00008000 -o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add.image</a:t>
            </a:r>
            <a:endParaRPr lang="zh-TW" altLang="zh-TW" dirty="0">
              <a:latin typeface="Calibri" panose="020F0502020204030204" pitchFamily="34" charset="0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59"/>
            <a:ext cx="8100365" cy="54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Transform assembly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code to binary code</a:t>
            </a:r>
          </a:p>
          <a:p>
            <a:endParaRPr lang="zh-TW" altLang="en-US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9984" y="908720"/>
            <a:ext cx="770485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Step.3: transform binary to ASCII format</a:t>
            </a:r>
            <a:endParaRPr lang="en-US" altLang="zh-TW" sz="2400" b="1" dirty="0">
              <a:solidFill>
                <a:srgbClr val="FF0000"/>
              </a:solidFill>
              <a:latin typeface="Calibri" panose="020F0502020204030204" pitchFamily="34" charset="0"/>
              <a:cs typeface="Arial Unicode MS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b="1" dirty="0" smtClean="0">
                <a:latin typeface="Calibri" panose="020F0502020204030204" pitchFamily="34" charset="0"/>
                <a:ea typeface="+mj-ea"/>
              </a:rPr>
              <a:t>輸入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sde-conv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add.image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>
                <a:latin typeface="Calibri" panose="020F0502020204030204" pitchFamily="34" charset="0"/>
                <a:ea typeface="+mj-ea"/>
              </a:rPr>
              <a:t>-o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add.conv</a:t>
            </a:r>
            <a:endParaRPr lang="en-US" altLang="zh-TW" sz="2400" b="1" dirty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sde-conv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 : 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將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binary</a:t>
            </a:r>
            <a:r>
              <a:rPr lang="zh-TW" altLang="en-US" sz="2000" dirty="0">
                <a:latin typeface="Calibri" panose="020F0502020204030204" pitchFamily="34" charset="0"/>
                <a:ea typeface="+mj-ea"/>
              </a:rPr>
              <a:t>的格式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轉成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ASCII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的格式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add.conv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)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，因為</a:t>
            </a: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modelsim</a:t>
            </a:r>
            <a:r>
              <a:rPr lang="en-US" altLang="zh-TW" sz="2000" dirty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所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input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的檔案是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ASCII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en-US" sz="2000" dirty="0">
                <a:latin typeface="Calibri" panose="020F0502020204030204" pitchFamily="34" charset="0"/>
                <a:ea typeface="+mj-ea"/>
              </a:rPr>
              <a:t>的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格式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The LAB can use RTL-based MIPS simulator for the ease of debugging and signal observations.</a:t>
            </a:r>
            <a:endParaRPr lang="zh-TW" altLang="zh-TW" sz="2000" dirty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Sde-conv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執行圖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692695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輸入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sde-conv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add.image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+mj-ea"/>
              </a:rPr>
              <a:t>-o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add.conv</a:t>
            </a:r>
            <a:endParaRPr lang="en-US" altLang="zh-TW" dirty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239160"/>
            <a:ext cx="8056387" cy="55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Transform assembly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code to binary code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972135" y="860167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Step.4: generate a file for debugging</a:t>
            </a:r>
          </a:p>
          <a:p>
            <a:endParaRPr lang="en-US" altLang="zh-TW" sz="2400" b="1" dirty="0" smtClean="0">
              <a:solidFill>
                <a:srgbClr val="FF0000"/>
              </a:solidFill>
              <a:latin typeface="Calibri" panose="020F0502020204030204" pitchFamily="34" charset="0"/>
              <a:cs typeface="Arial Unicode MS" pitchFamily="34" charset="-120"/>
            </a:endParaRPr>
          </a:p>
          <a:p>
            <a:r>
              <a:rPr lang="zh-TW" altLang="en-US" sz="2400" b="1" dirty="0" smtClean="0">
                <a:latin typeface="Calibri" panose="020F0502020204030204" pitchFamily="34" charset="0"/>
                <a:ea typeface="+mj-ea"/>
              </a:rPr>
              <a:t>輸入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sde-objdump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b="1" dirty="0" err="1" smtClean="0">
                <a:latin typeface="Calibri" panose="020F0502020204030204" pitchFamily="34" charset="0"/>
                <a:ea typeface="+mj-ea"/>
              </a:rPr>
              <a:t>add.image</a:t>
            </a:r>
            <a:r>
              <a:rPr lang="en-US" altLang="zh-TW" sz="2400" b="1" dirty="0" smtClean="0">
                <a:latin typeface="Calibri" panose="020F0502020204030204" pitchFamily="34" charset="0"/>
                <a:ea typeface="+mj-ea"/>
              </a:rPr>
              <a:t> -D &gt; add.txt</a:t>
            </a:r>
            <a:endParaRPr lang="zh-TW" altLang="zh-TW" sz="2400" b="1" dirty="0" smtClean="0">
              <a:latin typeface="Calibri" panose="020F0502020204030204" pitchFamily="34" charset="0"/>
              <a:ea typeface="+mj-ea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sde-objdump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 :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目的產生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.txt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 檔一種</a:t>
            </a:r>
            <a:r>
              <a:rPr lang="zh-TW" altLang="en-US" dirty="0">
                <a:latin typeface="Calibri" panose="020F0502020204030204" pitchFamily="34" charset="0"/>
                <a:ea typeface="標楷體" pitchFamily="65" charset="-120"/>
              </a:rPr>
              <a:t>讓程式設計者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容易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debug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的格式，會在添加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local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和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global address 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等資訊</a:t>
            </a:r>
            <a:endParaRPr lang="en-US" altLang="zh-TW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AutoNum type="circleNumWdWhitePlain"/>
            </a:pP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-D: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拆開所有指令</a:t>
            </a:r>
            <a:endParaRPr lang="en-US" altLang="zh-TW" dirty="0" smtClean="0">
              <a:latin typeface="Calibri" panose="020F0502020204030204" pitchFamily="34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96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實驗課程名稱與時數需求</a:t>
            </a:r>
            <a:endParaRPr lang="zh-TW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9984" y="1125265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Calibri" panose="020F0502020204030204" pitchFamily="34" charset="0"/>
              </a:rPr>
              <a:t/>
            </a:r>
            <a:br>
              <a:rPr lang="en-US" altLang="zh-TW" sz="2400" dirty="0">
                <a:latin typeface="Calibri" panose="020F0502020204030204" pitchFamily="34" charset="0"/>
              </a:rPr>
            </a:br>
            <a:r>
              <a:rPr lang="en-US" altLang="zh-TW" sz="2400" dirty="0"/>
              <a:t/>
            </a:r>
            <a:br>
              <a:rPr lang="en-US" altLang="zh-TW" sz="2400" dirty="0"/>
            </a:b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814425" y="1268760"/>
            <a:ext cx="8111516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0070C0"/>
                </a:solidFill>
                <a:latin typeface="Calibri" panose="020F0502020204030204" pitchFamily="34" charset="0"/>
              </a:rPr>
              <a:t>LAB1: Use of ISS and C2A (6 hours)</a:t>
            </a:r>
          </a:p>
          <a:p>
            <a:r>
              <a:rPr lang="en-US" altLang="zh-TW" sz="2000" kern="0" dirty="0" smtClean="0">
                <a:solidFill>
                  <a:srgbClr val="0070C0"/>
                </a:solidFill>
                <a:latin typeface="Calibri" panose="020F0502020204030204" pitchFamily="34" charset="0"/>
              </a:rPr>
              <a:t>LAB2</a:t>
            </a:r>
            <a:r>
              <a:rPr lang="en-US" altLang="zh-TW" sz="2000" kern="0" dirty="0">
                <a:solidFill>
                  <a:srgbClr val="0070C0"/>
                </a:solidFill>
                <a:latin typeface="Calibri" panose="020F0502020204030204" pitchFamily="34" charset="0"/>
              </a:rPr>
              <a:t>: Describe C code in MIPS </a:t>
            </a:r>
            <a:r>
              <a:rPr lang="en-US" altLang="zh-TW" sz="2000" kern="0" dirty="0" smtClean="0">
                <a:solidFill>
                  <a:srgbClr val="0070C0"/>
                </a:solidFill>
                <a:latin typeface="Calibri" panose="020F0502020204030204" pitchFamily="34" charset="0"/>
              </a:rPr>
              <a:t>assembly (3 hours)</a:t>
            </a:r>
          </a:p>
          <a:p>
            <a:r>
              <a:rPr lang="en-US" altLang="zh-TW" sz="2000" dirty="0" smtClean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LAB3: </a:t>
            </a: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Verilog Implementation Of  Arithmetic Logic Unit ( ALU</a:t>
            </a:r>
            <a:r>
              <a:rPr lang="en-US" altLang="zh-TW" sz="2000" dirty="0" smtClean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) (3 hours)</a:t>
            </a:r>
            <a:endParaRPr lang="en-US" altLang="zh-TW" sz="2000" dirty="0">
              <a:solidFill>
                <a:srgbClr val="0070C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r>
              <a:rPr lang="en-US" altLang="zh-TW" sz="2000" dirty="0" smtClean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LAB4: </a:t>
            </a: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MIPS CPU Interrupts</a:t>
            </a:r>
            <a:r>
              <a:rPr lang="zh-TW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handler &amp; </a:t>
            </a:r>
            <a:r>
              <a:rPr lang="en-US" altLang="zh-TW" sz="2000" dirty="0" smtClean="0">
                <a:solidFill>
                  <a:srgbClr val="0070C0"/>
                </a:solidFill>
                <a:latin typeface="Calibri" panose="020F0502020204030204" pitchFamily="34" charset="0"/>
                <a:ea typeface="標楷體" pitchFamily="65" charset="-120"/>
              </a:rPr>
              <a:t>ISR (3 to 6 hours)</a:t>
            </a:r>
            <a:endParaRPr lang="en-US" altLang="zh-TW" sz="2000" dirty="0">
              <a:solidFill>
                <a:srgbClr val="0070C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LAB5: </a:t>
            </a:r>
            <a:r>
              <a:rPr lang="en-US" altLang="zh-TW" sz="2000" dirty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MIPS CPU Interrupt </a:t>
            </a:r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Unit (3 to 6 hours)</a:t>
            </a:r>
          </a:p>
          <a:p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LAB6: Verilog </a:t>
            </a:r>
            <a:r>
              <a:rPr lang="en-US" altLang="zh-TW" sz="2000" dirty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Implementation Of </a:t>
            </a:r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I-Cache </a:t>
            </a:r>
            <a:r>
              <a:rPr lang="en-US" altLang="zh-TW" sz="2000" dirty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(3 hours</a:t>
            </a:r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)</a:t>
            </a:r>
          </a:p>
          <a:p>
            <a:r>
              <a:rPr lang="en-US" altLang="zh-TW" sz="20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LAB7: MIPS Set-Associative D-cache (3 hours)</a:t>
            </a:r>
          </a:p>
          <a:p>
            <a:pPr lvl="0">
              <a:defRPr/>
            </a:pP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LAB </a:t>
            </a:r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8: Simple CPU System Platform &amp; Memory 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Allocation</a:t>
            </a:r>
            <a:r>
              <a:rPr kumimoji="1" lang="zh-TW" altLang="en-US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  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(3 to 6 hours)</a:t>
            </a:r>
            <a:endParaRPr kumimoji="1" lang="en-US" altLang="zh-TW" sz="2000" kern="0" dirty="0">
              <a:solidFill>
                <a:srgbClr val="0070C0"/>
              </a:solidFill>
              <a:latin typeface="Calibri" pitchFamily="34" charset="0"/>
              <a:ea typeface="標楷體"/>
            </a:endParaRPr>
          </a:p>
          <a:p>
            <a:pPr lvl="0"/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LAB 9:</a:t>
            </a:r>
            <a:r>
              <a:rPr kumimoji="1" lang="zh-TW" altLang="en-US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 </a:t>
            </a:r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Multi-Master Bus Platform</a:t>
            </a:r>
            <a:r>
              <a:rPr kumimoji="1" lang="zh-TW" altLang="en-US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 </a:t>
            </a:r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&amp; Generic 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I/</a:t>
            </a:r>
            <a:r>
              <a:rPr kumimoji="1" lang="en-US" altLang="zh-TW" sz="2000" kern="0" dirty="0" err="1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Os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 (3 to 6  hours)</a:t>
            </a:r>
            <a:endParaRPr kumimoji="1" lang="en-US" altLang="zh-TW" sz="2000" kern="0" dirty="0">
              <a:solidFill>
                <a:srgbClr val="0070C0"/>
              </a:solidFill>
              <a:latin typeface="Calibri" pitchFamily="34" charset="0"/>
              <a:ea typeface="標楷體"/>
            </a:endParaRPr>
          </a:p>
          <a:p>
            <a:pPr lvl="0"/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LAB 10:</a:t>
            </a:r>
            <a:r>
              <a:rPr kumimoji="1" lang="en-US" altLang="zh-TW" sz="2000" kern="0" dirty="0">
                <a:solidFill>
                  <a:srgbClr val="0070C0"/>
                </a:solidFill>
                <a:latin typeface="Comic Sans MS"/>
                <a:ea typeface="標楷體"/>
              </a:rPr>
              <a:t> </a:t>
            </a:r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Interrupt Controller &amp; Interrupt Service Routines on EASY  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Platform </a:t>
            </a:r>
          </a:p>
          <a:p>
            <a:pPr lvl="0"/>
            <a:r>
              <a:rPr kumimoji="1" lang="en-US" altLang="zh-TW" sz="2000" kern="0" dirty="0">
                <a:solidFill>
                  <a:srgbClr val="0070C0"/>
                </a:solidFill>
                <a:latin typeface="Calibri" pitchFamily="34" charset="0"/>
                <a:ea typeface="標楷體"/>
              </a:rPr>
              <a:t> </a:t>
            </a:r>
            <a:r>
              <a:rPr kumimoji="1" lang="en-US" altLang="zh-TW" sz="2000" kern="0" dirty="0" smtClean="0">
                <a:solidFill>
                  <a:srgbClr val="0070C0"/>
                </a:solidFill>
                <a:latin typeface="Calibri" pitchFamily="34" charset="0"/>
                <a:ea typeface="標楷體"/>
              </a:rPr>
              <a:t>             (3 to 6 hours)</a:t>
            </a:r>
            <a:endParaRPr lang="zh-TW" altLang="en-US" sz="2000" kern="0" dirty="0">
              <a:solidFill>
                <a:srgbClr val="0070C0"/>
              </a:solidFill>
            </a:endParaRPr>
          </a:p>
          <a:p>
            <a:endParaRPr lang="en-US" altLang="zh-TW" sz="2400" dirty="0" smtClean="0">
              <a:solidFill>
                <a:srgbClr val="0000FF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endParaRPr lang="en-US" altLang="zh-TW" sz="2400" dirty="0">
              <a:solidFill>
                <a:srgbClr val="0000FF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endParaRPr lang="en-US" altLang="zh-TW" sz="2400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endParaRPr lang="zh-TW" altLang="en-US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 err="1">
                <a:solidFill>
                  <a:schemeClr val="accent2"/>
                </a:solidFill>
                <a:latin typeface="Calibri" panose="020F0502020204030204" pitchFamily="34" charset="0"/>
              </a:rPr>
              <a:t>Sde-objdump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執行圖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60165"/>
            <a:ext cx="7704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輸入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sde-objdump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add.image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+mj-ea"/>
              </a:rPr>
              <a:t>-D &gt; 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add.txt</a:t>
            </a:r>
            <a:endParaRPr lang="zh-TW" altLang="zh-TW" dirty="0">
              <a:latin typeface="Calibri" panose="020F0502020204030204" pitchFamily="34" charset="0"/>
              <a:ea typeface="+mj-ea"/>
            </a:endParaRPr>
          </a:p>
          <a:p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229497"/>
            <a:ext cx="8136904" cy="55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Transform assembly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code to binary code</a:t>
            </a:r>
          </a:p>
          <a:p>
            <a:endParaRPr lang="zh-TW" altLang="zh-TW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84250"/>
            <a:ext cx="77048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Arial Unicode MS" pitchFamily="34" charset="-120"/>
              </a:rPr>
              <a:t>Step.5: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Convert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assembly code to Memory Initialization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File (for Verilog input) </a:t>
            </a:r>
            <a:endParaRPr lang="en-US" altLang="zh-TW" sz="2400" b="1" dirty="0">
              <a:solidFill>
                <a:srgbClr val="FF0000"/>
              </a:solidFill>
              <a:latin typeface="Calibri" panose="020F0502020204030204" pitchFamily="34" charset="0"/>
              <a:ea typeface="+mj-ea"/>
              <a:cs typeface="Arial Unicode MS" pitchFamily="34" charset="-120"/>
            </a:endParaRPr>
          </a:p>
          <a:p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把</a:t>
            </a:r>
            <a:r>
              <a:rPr lang="en-US" altLang="zh-TW" sz="2000" dirty="0">
                <a:latin typeface="Calibri" panose="020F0502020204030204" pitchFamily="34" charset="0"/>
                <a:ea typeface="標楷體" pitchFamily="65" charset="-120"/>
              </a:rPr>
              <a:t>cross complier</a:t>
            </a:r>
            <a:r>
              <a:rPr lang="zh-TW" altLang="zh-TW" sz="2000" dirty="0">
                <a:latin typeface="Calibri" panose="020F0502020204030204" pitchFamily="34" charset="0"/>
                <a:ea typeface="標楷體" pitchFamily="65" charset="-120"/>
              </a:rPr>
              <a:t>出來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的</a:t>
            </a:r>
            <a:r>
              <a:rPr lang="en-US" altLang="zh-TW" sz="2000" dirty="0" err="1" smtClean="0">
                <a:latin typeface="Calibri" panose="020F0502020204030204" pitchFamily="34" charset="0"/>
                <a:ea typeface="標楷體" pitchFamily="65" charset="-120"/>
              </a:rPr>
              <a:t>add.conv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放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到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windows</a:t>
            </a:r>
            <a:r>
              <a:rPr lang="zh-TW" altLang="zh-TW" sz="2000" dirty="0">
                <a:latin typeface="Calibri" panose="020F0502020204030204" pitchFamily="34" charset="0"/>
                <a:ea typeface="標楷體" pitchFamily="65" charset="-120"/>
              </a:rPr>
              <a:t>下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的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converter</a:t>
            </a:r>
            <a:r>
              <a:rPr lang="zh-TW" altLang="zh-TW" sz="2000" dirty="0">
                <a:latin typeface="Calibri" panose="020F0502020204030204" pitchFamily="34" charset="0"/>
                <a:ea typeface="標楷體" pitchFamily="65" charset="-120"/>
              </a:rPr>
              <a:t>資料夾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，</a:t>
            </a:r>
            <a:r>
              <a:rPr lang="zh-TW" altLang="en-US" sz="2000" dirty="0">
                <a:latin typeface="Calibri" panose="020F0502020204030204" pitchFamily="34" charset="0"/>
                <a:ea typeface="標楷體" pitchFamily="65" charset="-120"/>
              </a:rPr>
              <a:t>並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執行</a:t>
            </a:r>
            <a:r>
              <a:rPr lang="zh-TW" altLang="zh-TW" sz="2000" dirty="0">
                <a:latin typeface="Calibri" panose="020F0502020204030204" pitchFamily="34" charset="0"/>
                <a:ea typeface="標楷體" pitchFamily="65" charset="-120"/>
              </a:rPr>
              <a:t>以下</a:t>
            </a:r>
            <a:r>
              <a:rPr lang="zh-TW" altLang="zh-TW" sz="2000" dirty="0" smtClean="0">
                <a:latin typeface="Calibri" panose="020F0502020204030204" pitchFamily="34" charset="0"/>
                <a:ea typeface="標楷體" pitchFamily="65" charset="-120"/>
              </a:rPr>
              <a:t>步驟</a:t>
            </a:r>
            <a:endParaRPr lang="en-US" altLang="zh-TW" sz="2000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endParaRPr lang="en-US" altLang="zh-TW" sz="2000" dirty="0">
              <a:latin typeface="Calibri" panose="020F0502020204030204" pitchFamily="34" charset="0"/>
              <a:ea typeface="標楷體" pitchFamily="65" charset="-120"/>
            </a:endParaRPr>
          </a:p>
          <a:p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1.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點選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run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檔 </a:t>
            </a:r>
            <a:endParaRPr lang="en-US" altLang="zh-TW" sz="2000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使用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run 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將 </a:t>
            </a:r>
            <a:r>
              <a:rPr lang="en-US" altLang="zh-TW" sz="1600" dirty="0" err="1">
                <a:latin typeface="Calibri" panose="020F0502020204030204" pitchFamily="34" charset="0"/>
                <a:ea typeface="標楷體" pitchFamily="65" charset="-120"/>
              </a:rPr>
              <a:t>add.conv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轉成</a:t>
            </a:r>
            <a:r>
              <a:rPr lang="en-US" altLang="zh-TW" sz="1600" dirty="0" err="1">
                <a:latin typeface="Calibri" panose="020F0502020204030204" pitchFamily="34" charset="0"/>
                <a:ea typeface="標楷體" pitchFamily="65" charset="-120"/>
              </a:rPr>
              <a:t>add.mif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檔，目的在於可以將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ASCII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檔轉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成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V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erilog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想要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的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記憶體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格式，以便程式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(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指令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)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能夠有序在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CPU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中被執行</a:t>
            </a:r>
            <a:endParaRPr lang="en-US" altLang="zh-TW" sz="1600" dirty="0">
              <a:latin typeface="Calibri" panose="020F0502020204030204" pitchFamily="34" charset="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zh-TW" altLang="zh-TW" sz="2400" dirty="0"/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lt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536575" y="4077072"/>
            <a:ext cx="1800200" cy="9361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2400" b="1" dirty="0" err="1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add</a:t>
            </a:r>
            <a:r>
              <a:rPr kumimoji="1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標楷體" pitchFamily="65" charset="-120"/>
              </a:rPr>
              <a:t>.conv</a:t>
            </a:r>
            <a:endParaRPr kumimoji="1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V="1">
            <a:off x="3352183" y="4520789"/>
            <a:ext cx="3308049" cy="2314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圓角矩形 10"/>
          <p:cNvSpPr/>
          <p:nvPr/>
        </p:nvSpPr>
        <p:spPr bwMode="auto">
          <a:xfrm>
            <a:off x="6675640" y="4053990"/>
            <a:ext cx="1800200" cy="9798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2400" b="1" dirty="0" err="1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add</a:t>
            </a:r>
            <a:r>
              <a:rPr kumimoji="1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標楷體" pitchFamily="65" charset="-120"/>
              </a:rPr>
              <a:t>.mif</a:t>
            </a:r>
            <a:endParaRPr kumimoji="1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31640" y="5252158"/>
            <a:ext cx="6723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</a:rPr>
              <a:t>An ASCII text file (with the extension .</a:t>
            </a:r>
            <a:r>
              <a:rPr lang="en-US" altLang="zh-TW" dirty="0" err="1">
                <a:latin typeface="Calibri" panose="020F0502020204030204" pitchFamily="34" charset="0"/>
              </a:rPr>
              <a:t>mif</a:t>
            </a:r>
            <a:r>
              <a:rPr lang="en-US" altLang="zh-TW" dirty="0">
                <a:latin typeface="Calibri" panose="020F0502020204030204" pitchFamily="34" charset="0"/>
              </a:rPr>
              <a:t>) that specifies </a:t>
            </a:r>
            <a:endParaRPr lang="en-US" altLang="zh-TW" dirty="0" smtClean="0">
              <a:latin typeface="Calibri" panose="020F0502020204030204" pitchFamily="34" charset="0"/>
            </a:endParaRPr>
          </a:p>
          <a:p>
            <a:r>
              <a:rPr lang="en-US" altLang="zh-TW" dirty="0" smtClean="0">
                <a:latin typeface="Calibri" panose="020F0502020204030204" pitchFamily="34" charset="0"/>
              </a:rPr>
              <a:t>the </a:t>
            </a:r>
            <a:r>
              <a:rPr lang="en-US" altLang="zh-TW" dirty="0">
                <a:latin typeface="Calibri" panose="020F0502020204030204" pitchFamily="34" charset="0"/>
              </a:rPr>
              <a:t>initial content of a memory </a:t>
            </a:r>
          </a:p>
          <a:p>
            <a:r>
              <a:rPr lang="en-US" altLang="zh-TW" dirty="0">
                <a:latin typeface="Calibri" panose="020F0502020204030204" pitchFamily="34" charset="0"/>
              </a:rPr>
              <a:t>block (CAM, RAM, or ROM), that is, the initial values for each </a:t>
            </a:r>
            <a:r>
              <a:rPr lang="en-US" altLang="zh-TW" dirty="0" smtClean="0">
                <a:latin typeface="Calibri" panose="020F0502020204030204" pitchFamily="34" charset="0"/>
              </a:rPr>
              <a:t>address.</a:t>
            </a:r>
          </a:p>
          <a:p>
            <a:r>
              <a:rPr lang="en-US" altLang="zh-TW" dirty="0" smtClean="0">
                <a:latin typeface="Calibri" panose="020F0502020204030204" pitchFamily="34" charset="0"/>
              </a:rPr>
              <a:t>This </a:t>
            </a:r>
            <a:r>
              <a:rPr lang="en-US" altLang="zh-TW" dirty="0">
                <a:latin typeface="Calibri" panose="020F0502020204030204" pitchFamily="34" charset="0"/>
              </a:rPr>
              <a:t>file is used </a:t>
            </a:r>
            <a:r>
              <a:rPr lang="en-US" altLang="zh-TW" dirty="0" smtClean="0">
                <a:latin typeface="Calibri" panose="020F0502020204030204" pitchFamily="34" charset="0"/>
              </a:rPr>
              <a:t>during </a:t>
            </a:r>
            <a:r>
              <a:rPr lang="en-US" altLang="zh-TW" dirty="0">
                <a:latin typeface="Calibri" panose="020F0502020204030204" pitchFamily="34" charset="0"/>
              </a:rPr>
              <a:t>project compilation and/or simulation. </a:t>
            </a:r>
            <a:endParaRPr lang="zh-TW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1124744"/>
            <a:ext cx="7415212" cy="425164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輸入</a:t>
            </a:r>
            <a:r>
              <a:rPr lang="zh-TW" altLang="en-US" sz="2000" dirty="0">
                <a:latin typeface="Calibri" panose="020F0502020204030204" pitchFamily="34" charset="0"/>
                <a:ea typeface="標楷體" pitchFamily="65" charset="-120"/>
              </a:rPr>
              <a:t>檔名</a:t>
            </a:r>
            <a:r>
              <a:rPr lang="en-US" altLang="zh-TW" sz="2000" dirty="0" err="1">
                <a:latin typeface="Calibri" panose="020F0502020204030204" pitchFamily="34" charset="0"/>
                <a:ea typeface="標楷體" pitchFamily="65" charset="-120"/>
              </a:rPr>
              <a:t>add.conv</a:t>
            </a:r>
            <a:r>
              <a:rPr lang="zh-TW" altLang="en-US" sz="2000" dirty="0">
                <a:latin typeface="Calibri" panose="020F0502020204030204" pitchFamily="34" charset="0"/>
                <a:ea typeface="標楷體" pitchFamily="65" charset="-120"/>
              </a:rPr>
              <a:t>按下</a:t>
            </a:r>
            <a:r>
              <a:rPr lang="en-US" altLang="zh-TW" sz="2000" dirty="0">
                <a:latin typeface="Calibri" panose="020F0502020204030204" pitchFamily="34" charset="0"/>
                <a:ea typeface="標楷體" pitchFamily="65" charset="-120"/>
              </a:rPr>
              <a:t>Enter</a:t>
            </a:r>
          </a:p>
          <a:p>
            <a:pPr marL="0" indent="0">
              <a:buNone/>
            </a:pP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產生</a:t>
            </a:r>
            <a:r>
              <a:rPr lang="en-US" altLang="zh-TW" sz="2000" dirty="0" err="1">
                <a:latin typeface="Calibri" panose="020F0502020204030204" pitchFamily="34" charset="0"/>
                <a:ea typeface="標楷體" pitchFamily="65" charset="-120"/>
              </a:rPr>
              <a:t>add.mif</a:t>
            </a:r>
            <a:r>
              <a:rPr lang="zh-TW" altLang="en-US" sz="2000" dirty="0">
                <a:latin typeface="Calibri" panose="020F0502020204030204" pitchFamily="34" charset="0"/>
                <a:ea typeface="標楷體" pitchFamily="65" charset="-120"/>
              </a:rPr>
              <a:t>檔</a:t>
            </a:r>
            <a:endParaRPr lang="zh-TW" altLang="zh-TW" sz="2000" dirty="0">
              <a:latin typeface="Calibri" panose="020F0502020204030204" pitchFamily="34" charset="0"/>
              <a:ea typeface="標楷體" pitchFamily="65" charset="-120"/>
            </a:endParaRPr>
          </a:p>
          <a:p>
            <a:pPr marL="0" indent="0">
              <a:buNone/>
            </a:pPr>
            <a:endParaRPr lang="en-US" altLang="zh-TW" sz="36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93821"/>
            <a:ext cx="5636917" cy="400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2531604" y="4941168"/>
            <a:ext cx="648072" cy="79208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1003300" y="188119"/>
            <a:ext cx="79216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kern="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Conv2mif </a:t>
            </a:r>
            <a:endParaRPr lang="zh-TW" altLang="en-US" kern="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Transform assembly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3200" dirty="0">
                <a:solidFill>
                  <a:schemeClr val="accent2"/>
                </a:solidFill>
                <a:latin typeface="Calibri" panose="020F0502020204030204" pitchFamily="34" charset="0"/>
              </a:rPr>
              <a:t>code to binary code</a:t>
            </a:r>
          </a:p>
          <a:p>
            <a:endParaRPr lang="zh-TW" altLang="zh-TW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87624" y="891320"/>
            <a:ext cx="7704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Arial Unicode MS" pitchFamily="34" charset="-120"/>
              </a:rPr>
              <a:t>Step.6:</a:t>
            </a:r>
            <a:r>
              <a:rPr lang="zh-TW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與</a:t>
            </a:r>
            <a:r>
              <a:rPr lang="zh-TW" altLang="en-US" sz="2400" b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系統的初始值</a:t>
            </a:r>
            <a:r>
              <a:rPr lang="en-US" altLang="zh-TW" sz="2400" b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combine,</a:t>
            </a:r>
            <a:r>
              <a:rPr lang="zh-TW" altLang="en-US" sz="2400" b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讓系統能夠</a:t>
            </a:r>
            <a:r>
              <a:rPr lang="zh-TW" altLang="en-US" sz="2400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開機</a:t>
            </a:r>
            <a:endParaRPr lang="en-US" altLang="zh-TW" sz="2400" b="1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產生完</a:t>
            </a: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add.mif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檔之後</a:t>
            </a:r>
            <a:endParaRPr lang="en-US" altLang="zh-TW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1.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點擊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loader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輸入</a:t>
            </a: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add.mif</a:t>
            </a:r>
            <a:endParaRPr lang="en-US" altLang="zh-TW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2.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產生出</a:t>
            </a: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code.mif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檔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,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此時將此檔案放置到 </a:t>
            </a: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MIPS_cpu_test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</a:rPr>
              <a:t>\</a:t>
            </a:r>
            <a:r>
              <a:rPr lang="en-US" altLang="zh-TW" dirty="0" err="1" smtClean="0">
                <a:latin typeface="Calibri" panose="020F0502020204030204" pitchFamily="34" charset="0"/>
                <a:ea typeface="標楷體" pitchFamily="65" charset="-120"/>
              </a:rPr>
              <a:t>software_mips</a:t>
            </a:r>
            <a:r>
              <a:rPr lang="zh-TW" altLang="en-US" dirty="0" smtClean="0">
                <a:latin typeface="Calibri" panose="020F0502020204030204" pitchFamily="34" charset="0"/>
                <a:ea typeface="標楷體" pitchFamily="65" charset="-120"/>
              </a:rPr>
              <a:t>目錄下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17411"/>
            <a:ext cx="6120680" cy="414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 bwMode="auto">
          <a:xfrm>
            <a:off x="6947842" y="414908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4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0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098589" y="764704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 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zh-TW" altLang="zh-TW" sz="2400" dirty="0"/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+mj-lt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433718" y="2636912"/>
            <a:ext cx="1800200" cy="129614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2400" b="1" dirty="0" err="1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add</a:t>
            </a:r>
            <a:r>
              <a:rPr kumimoji="1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標楷體" pitchFamily="65" charset="-120"/>
              </a:rPr>
              <a:t>.mif</a:t>
            </a:r>
            <a:endParaRPr kumimoji="1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796364" y="3630535"/>
            <a:ext cx="1800200" cy="129614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2400" b="1" dirty="0" err="1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code</a:t>
            </a:r>
            <a:r>
              <a:rPr kumimoji="1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標楷體" pitchFamily="65" charset="-120"/>
              </a:rPr>
              <a:t>.mif</a:t>
            </a:r>
            <a:endParaRPr kumimoji="1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cxnSp>
        <p:nvCxnSpPr>
          <p:cNvPr id="4" name="直線單箭頭接點 3"/>
          <p:cNvCxnSpPr>
            <a:stCxn id="9" idx="3"/>
            <a:endCxn id="10" idx="1"/>
          </p:cNvCxnSpPr>
          <p:nvPr/>
        </p:nvCxnSpPr>
        <p:spPr bwMode="auto">
          <a:xfrm>
            <a:off x="3233918" y="3284984"/>
            <a:ext cx="3562446" cy="99362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文字方塊 10"/>
          <p:cNvSpPr txBox="1"/>
          <p:nvPr/>
        </p:nvSpPr>
        <p:spPr>
          <a:xfrm>
            <a:off x="1169881" y="620688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此時只有編譯過我們的程式是無法讓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CPU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正常的運作，因為缺少給系統初值</a:t>
            </a:r>
            <a:r>
              <a:rPr lang="zh-TW" altLang="en-US" sz="2000" dirty="0">
                <a:latin typeface="Calibri" panose="020F0502020204030204" pitchFamily="34" charset="0"/>
                <a:ea typeface="標楷體" pitchFamily="65" charset="-120"/>
              </a:rPr>
              <a:t>的動作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，因此執行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loader</a:t>
            </a:r>
            <a:r>
              <a:rPr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就是將程式</a:t>
            </a:r>
            <a:r>
              <a:rPr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(</a:t>
            </a:r>
            <a:r>
              <a:rPr kumimoji="1" lang="en-US" altLang="zh-TW" sz="2000" dirty="0" err="1" smtClean="0">
                <a:latin typeface="Calibri" panose="020F0502020204030204" pitchFamily="34" charset="0"/>
                <a:ea typeface="標楷體" pitchFamily="65" charset="-120"/>
              </a:rPr>
              <a:t>add.mif</a:t>
            </a:r>
            <a:r>
              <a:rPr kumimoji="1"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)</a:t>
            </a:r>
            <a:r>
              <a:rPr kumimoji="1"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和系統初值設定程</a:t>
            </a:r>
            <a:r>
              <a:rPr kumimoji="1" lang="zh-TW" altLang="en-US" sz="2000" dirty="0">
                <a:latin typeface="Calibri" panose="020F0502020204030204" pitchFamily="34" charset="0"/>
                <a:ea typeface="標楷體" pitchFamily="65" charset="-120"/>
              </a:rPr>
              <a:t>式</a:t>
            </a:r>
            <a:r>
              <a:rPr kumimoji="1"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(</a:t>
            </a:r>
            <a:r>
              <a:rPr kumimoji="1" lang="en-US" altLang="zh-TW" sz="2000" dirty="0" err="1" smtClean="0">
                <a:latin typeface="Calibri" panose="020F0502020204030204" pitchFamily="34" charset="0"/>
                <a:ea typeface="標楷體" pitchFamily="65" charset="-120"/>
              </a:rPr>
              <a:t>system.mif</a:t>
            </a:r>
            <a:r>
              <a:rPr kumimoji="1"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)</a:t>
            </a:r>
            <a:r>
              <a:rPr kumimoji="1"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結合起來，這樣才能順利讓</a:t>
            </a:r>
            <a:r>
              <a:rPr kumimoji="1" lang="en-US" altLang="zh-TW" sz="2000" dirty="0" smtClean="0">
                <a:latin typeface="Calibri" panose="020F0502020204030204" pitchFamily="34" charset="0"/>
                <a:ea typeface="標楷體" pitchFamily="65" charset="-120"/>
              </a:rPr>
              <a:t>CPU</a:t>
            </a:r>
            <a:r>
              <a:rPr kumimoji="1" lang="zh-TW" altLang="en-US" sz="2000" dirty="0" smtClean="0">
                <a:latin typeface="Calibri" panose="020F0502020204030204" pitchFamily="34" charset="0"/>
                <a:ea typeface="標楷體" pitchFamily="65" charset="-120"/>
              </a:rPr>
              <a:t>執行</a:t>
            </a:r>
            <a:endParaRPr kumimoji="1" lang="zh-TW" altLang="en-US" sz="2000" dirty="0">
              <a:latin typeface="Calibri" panose="020F0502020204030204" pitchFamily="34" charset="0"/>
              <a:ea typeface="標楷體" pitchFamily="65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1357671" y="4725144"/>
            <a:ext cx="1952294" cy="11521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2400" b="1" dirty="0" err="1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system</a:t>
            </a:r>
            <a:r>
              <a:rPr kumimoji="1" lang="en-US" altLang="zh-TW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標楷體" pitchFamily="65" charset="-120"/>
              </a:rPr>
              <a:t>.mif</a:t>
            </a:r>
            <a:endParaRPr kumimoji="1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cxnSp>
        <p:nvCxnSpPr>
          <p:cNvPr id="5" name="直線單箭頭接點 4"/>
          <p:cNvCxnSpPr>
            <a:stCxn id="12" idx="3"/>
            <a:endCxn id="10" idx="1"/>
          </p:cNvCxnSpPr>
          <p:nvPr/>
        </p:nvCxnSpPr>
        <p:spPr bwMode="auto">
          <a:xfrm flipV="1">
            <a:off x="3309965" y="4278607"/>
            <a:ext cx="3486399" cy="102260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1"/>
            <a:ext cx="7921625" cy="720080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Combine with </a:t>
            </a:r>
            <a:r>
              <a:rPr lang="en-US" altLang="zh-TW" sz="3200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system.mif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600" y="1124744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Step.1: change to LAB1 file</a:t>
            </a:r>
            <a:r>
              <a:rPr lang="zh-TW" alt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location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打開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modelsim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後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,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在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File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下選擇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change directory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到你放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\...\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MIPS_cpu_test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 的地方</a:t>
            </a:r>
            <a:endParaRPr lang="zh-TW" altLang="en-US" sz="1600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71" y="2492896"/>
            <a:ext cx="7527177" cy="40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1087333" y="4038972"/>
            <a:ext cx="1151593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320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6746" y="980728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Step.2: new project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接著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new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一個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project(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名稱自訂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)</a:t>
            </a:r>
            <a:endParaRPr lang="zh-TW" altLang="en-US" sz="1600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0" y="1916832"/>
            <a:ext cx="7378614" cy="428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2411760" y="2591966"/>
            <a:ext cx="1008112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3573956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600" y="1124744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Step.3: add source code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新增完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project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後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會跳出一個視窗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如圖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),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點選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Add Existing File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將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VHDL/Verilog source code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加入到這個</a:t>
            </a:r>
            <a:r>
              <a:rPr lang="en-US" altLang="zh-TW" sz="1600" dirty="0" smtClean="0">
                <a:latin typeface="Calibri" panose="020F0502020204030204" pitchFamily="34" charset="0"/>
                <a:ea typeface="+mj-ea"/>
              </a:rPr>
              <a:t>project</a:t>
            </a:r>
            <a:r>
              <a:rPr lang="zh-TW" altLang="en-US" sz="1600" dirty="0" smtClean="0">
                <a:latin typeface="Calibri" panose="020F0502020204030204" pitchFamily="34" charset="0"/>
                <a:ea typeface="+mj-ea"/>
              </a:rPr>
              <a:t>中</a:t>
            </a:r>
            <a:endParaRPr lang="zh-TW" altLang="en-US" sz="1600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459" y="2780928"/>
            <a:ext cx="29051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4572000" y="3212976"/>
            <a:ext cx="1008112" cy="75381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834352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6766" y="977553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Step.4: simulate source code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點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擊</a:t>
            </a:r>
            <a:r>
              <a:rPr lang="en-US" altLang="zh-TW" sz="1600" dirty="0">
                <a:latin typeface="Calibri" panose="020F0502020204030204" pitchFamily="34" charset="0"/>
                <a:ea typeface="標楷體" pitchFamily="65" charset="-120"/>
              </a:rPr>
              <a:t>simulate</a:t>
            </a:r>
            <a:endParaRPr lang="zh-TW" altLang="en-US" sz="1600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00" y="1954578"/>
            <a:ext cx="7269650" cy="4250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5364088" y="2348880"/>
            <a:ext cx="287497" cy="24366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614694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62892" y="1052736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Step.5: choose 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testbench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 and enable optimization</a:t>
            </a:r>
          </a:p>
          <a:p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打開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work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後選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testbench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並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取消最佳化</a:t>
            </a:r>
            <a:endParaRPr lang="en-US" altLang="zh-TW" sz="1600" dirty="0">
              <a:latin typeface="Calibri" panose="020F0502020204030204" pitchFamily="34" charset="0"/>
              <a:ea typeface="標楷體" pitchFamily="65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20" y="2276872"/>
            <a:ext cx="380945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圓角矩形 8"/>
          <p:cNvSpPr/>
          <p:nvPr/>
        </p:nvSpPr>
        <p:spPr bwMode="auto">
          <a:xfrm>
            <a:off x="5159880" y="5212886"/>
            <a:ext cx="1523984" cy="23233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4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292080" y="3645024"/>
            <a:ext cx="1224136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4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64" y="2222765"/>
            <a:ext cx="4128477" cy="372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圓角矩形 14"/>
          <p:cNvSpPr/>
          <p:nvPr/>
        </p:nvSpPr>
        <p:spPr bwMode="auto">
          <a:xfrm>
            <a:off x="972135" y="2996952"/>
            <a:ext cx="1151593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4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 bwMode="auto">
          <a:xfrm>
            <a:off x="827088" y="188913"/>
            <a:ext cx="8066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9pPr>
          </a:lstStyle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驗證教學</a:t>
            </a:r>
            <a:endParaRPr lang="zh-TW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課程內容大綱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(1)</a:t>
            </a:r>
            <a:endParaRPr lang="zh-TW" altLang="en-US" sz="32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9984" y="1125265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Part 1: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　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ISA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ISS (instruction set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simulator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）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/>
            </a:r>
            <a:br>
              <a:rPr lang="en-US" altLang="zh-TW" sz="2400" dirty="0">
                <a:latin typeface="Calibri" panose="020F0502020204030204" pitchFamily="34" charset="0"/>
                <a:ea typeface="+mj-ea"/>
              </a:rPr>
            </a:b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學習處理器指令設計、指令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功能、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ISA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實作與使用處理器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指令模擬器 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(Instruction Set Simulator)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，增加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、修改、重建該 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ISS 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的移除指令模組， 並與程式運作結合加以印證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。本部分包括：</a:t>
            </a:r>
            <a:r>
              <a:rPr lang="en-US" altLang="zh-TW" sz="2400" dirty="0">
                <a:latin typeface="Calibri" panose="020F0502020204030204" pitchFamily="34" charset="0"/>
              </a:rPr>
              <a:t/>
            </a:r>
            <a:br>
              <a:rPr lang="en-US" altLang="zh-TW" sz="2400" dirty="0">
                <a:latin typeface="Calibri" panose="020F0502020204030204" pitchFamily="34" charset="0"/>
              </a:rPr>
            </a:br>
            <a:r>
              <a:rPr lang="en-US" altLang="zh-TW" sz="2400" dirty="0"/>
              <a:t/>
            </a:r>
            <a:br>
              <a:rPr lang="en-US" altLang="zh-TW" sz="2400" dirty="0"/>
            </a:b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79984" y="4067811"/>
            <a:ext cx="791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</a:rPr>
              <a:t>LAB1: Use of ISS and 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C2A</a:t>
            </a:r>
          </a:p>
          <a:p>
            <a:endParaRPr lang="en-US" altLang="zh-TW" sz="24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latin typeface="Calibri" panose="020F0502020204030204" pitchFamily="34" charset="0"/>
              </a:rPr>
              <a:t>LAB2: Describe C code in MIPS </a:t>
            </a:r>
            <a:r>
              <a:rPr lang="en-US" altLang="zh-TW" sz="2400" kern="0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assembly</a:t>
            </a:r>
          </a:p>
        </p:txBody>
      </p:sp>
    </p:spTree>
    <p:extLst>
      <p:ext uri="{BB962C8B-B14F-4D97-AF65-F5344CB8AC3E}">
        <p14:creationId xmlns:p14="http://schemas.microsoft.com/office/powerpoint/2010/main" val="31689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908720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Step.6: add signal to wave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將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你要看的訊號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線按右鍵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add wave,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在這裡我們只看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register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(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u_cpu_top</a:t>
            </a:r>
            <a:r>
              <a:rPr lang="zh-TW" altLang="en-US" sz="1600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→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u_cpu_core</a:t>
            </a:r>
            <a:r>
              <a:rPr lang="zh-TW" altLang="en-US" sz="1600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 → 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u_cpuid</a:t>
            </a:r>
            <a:r>
              <a:rPr lang="zh-TW" altLang="en-US" sz="1600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 → 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u_regbank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)</a:t>
            </a:r>
            <a:endParaRPr lang="zh-TW" altLang="en-US" sz="1600" dirty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204864"/>
            <a:ext cx="7776864" cy="43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1162880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616" y="1053598"/>
            <a:ext cx="7415212" cy="46116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 Unicode MS" pitchFamily="34" charset="-120"/>
              </a:rPr>
              <a:t>Step.7: check result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點選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run-all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檢視</a:t>
            </a:r>
            <a:r>
              <a:rPr lang="zh-TW" altLang="en-US" sz="1600" dirty="0">
                <a:latin typeface="Calibri" panose="020F0502020204030204" pitchFamily="34" charset="0"/>
                <a:ea typeface="標楷體" pitchFamily="65" charset="-120"/>
              </a:rPr>
              <a:t>波形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圖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,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即可看到結果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,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這邊是我們預設的簡單加法程式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,code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內容可至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MIPS_cpu_test</a:t>
            </a:r>
            <a:r>
              <a:rPr lang="en-US" altLang="zh-TW" sz="1600" dirty="0" smtClean="0">
                <a:latin typeface="Calibri" panose="020F0502020204030204" pitchFamily="34" charset="0"/>
                <a:ea typeface="標楷體" pitchFamily="65" charset="-120"/>
              </a:rPr>
              <a:t>\</a:t>
            </a:r>
            <a:r>
              <a:rPr lang="en-US" altLang="zh-TW" sz="1600" dirty="0" err="1" smtClean="0">
                <a:latin typeface="Calibri" panose="020F0502020204030204" pitchFamily="34" charset="0"/>
                <a:ea typeface="標楷體" pitchFamily="65" charset="-120"/>
              </a:rPr>
              <a:t>software_mips</a:t>
            </a:r>
            <a:r>
              <a:rPr lang="zh-TW" altLang="en-US" sz="1600" dirty="0" smtClean="0">
                <a:latin typeface="Calibri" panose="020F0502020204030204" pitchFamily="34" charset="0"/>
                <a:ea typeface="標楷體" pitchFamily="65" charset="-120"/>
              </a:rPr>
              <a:t>目錄下查看</a:t>
            </a:r>
            <a:endParaRPr lang="en-US" altLang="zh-TW" sz="1600" dirty="0" smtClean="0">
              <a:latin typeface="Calibri" panose="020F0502020204030204" pitchFamily="34" charset="0"/>
              <a:ea typeface="標楷體" pitchFamily="65" charset="-120"/>
            </a:endParaRPr>
          </a:p>
          <a:p>
            <a:pPr marL="0" indent="0">
              <a:buNone/>
            </a:pPr>
            <a:endParaRPr lang="zh-TW" altLang="zh-TW" sz="24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72" y="2188295"/>
            <a:ext cx="6840760" cy="466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 bwMode="auto">
          <a:xfrm>
            <a:off x="1269157" y="3444026"/>
            <a:ext cx="4003558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1143000"/>
          </a:xfrm>
        </p:spPr>
        <p:txBody>
          <a:bodyPr/>
          <a:lstStyle/>
          <a:p>
            <a:r>
              <a:rPr lang="en-US" altLang="zh-TW" dirty="0" err="1" smtClean="0">
                <a:latin typeface="Calibri" panose="020F0502020204030204" pitchFamily="34" charset="0"/>
              </a:rPr>
              <a:t>Modelsim</a:t>
            </a:r>
            <a:r>
              <a:rPr lang="en-US" altLang="zh-TW" dirty="0" smtClean="0">
                <a:latin typeface="Calibri" panose="020F0502020204030204" pitchFamily="34" charset="0"/>
              </a:rPr>
              <a:t> </a:t>
            </a:r>
            <a:r>
              <a:rPr lang="zh-TW" altLang="en-US" dirty="0" smtClean="0">
                <a:latin typeface="Calibri" panose="020F0502020204030204" pitchFamily="34" charset="0"/>
              </a:rPr>
              <a:t>驗證</a:t>
            </a:r>
            <a:r>
              <a:rPr lang="zh-TW" altLang="en-US" dirty="0">
                <a:latin typeface="Calibri" panose="020F0502020204030204" pitchFamily="34" charset="0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2826939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實作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(</a:t>
            </a:r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一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)</a:t>
            </a:r>
            <a:endParaRPr lang="zh-TW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2135" y="860167"/>
            <a:ext cx="77048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下面為一個簡單的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for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迴圈程式，請同學練習用組合語言描述它，並依照上述</a:t>
            </a:r>
            <a:r>
              <a:rPr lang="en-US" altLang="zh-TW" sz="2400" dirty="0">
                <a:latin typeface="Calibri" panose="020F0502020204030204" pitchFamily="34" charset="0"/>
              </a:rPr>
              <a:t>step1~7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步驟，完成在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modelsim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驗證結果。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int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;</a:t>
            </a:r>
          </a:p>
          <a:p>
            <a:endParaRPr lang="en-US" altLang="zh-TW" sz="2000" b="1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int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sum=0;</a:t>
            </a:r>
          </a:p>
          <a:p>
            <a:endParaRPr lang="en-US" altLang="zh-TW" sz="2000" b="1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for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=1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;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&lt;=10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;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++)</a:t>
            </a:r>
          </a:p>
          <a:p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  {</a:t>
            </a:r>
          </a:p>
          <a:p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   sum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=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sum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+</a:t>
            </a:r>
            <a:r>
              <a:rPr lang="zh-TW" altLang="en-US" sz="2000" b="1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err="1" smtClean="0">
                <a:latin typeface="Calibri" panose="020F0502020204030204" pitchFamily="34" charset="0"/>
                <a:ea typeface="+mj-ea"/>
              </a:rPr>
              <a:t>i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;</a:t>
            </a:r>
          </a:p>
          <a:p>
            <a:r>
              <a:rPr lang="en-US" altLang="zh-TW" sz="2000" b="1" dirty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b="1" dirty="0" smtClean="0">
                <a:latin typeface="Calibri" panose="020F0502020204030204" pitchFamily="34" charset="0"/>
                <a:ea typeface="+mj-ea"/>
              </a:rPr>
              <a:t>      }</a:t>
            </a:r>
            <a:endParaRPr lang="en-US" altLang="zh-TW" sz="2000" b="1" dirty="0">
              <a:latin typeface="Calibri" panose="020F0502020204030204" pitchFamily="34" charset="0"/>
              <a:ea typeface="+mj-ea"/>
            </a:endParaRPr>
          </a:p>
          <a:p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endParaRPr lang="en-US" altLang="zh-TW" sz="2400" dirty="0">
              <a:latin typeface="Calibri" panose="020F0502020204030204" pitchFamily="34" charset="0"/>
              <a:ea typeface="+mj-ea"/>
            </a:endParaRPr>
          </a:p>
          <a:p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	</a:t>
            </a:r>
            <a:r>
              <a:rPr lang="zh-TW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備註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i</a:t>
            </a:r>
            <a:r>
              <a:rPr lang="zh-TW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使用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$8</a:t>
            </a:r>
            <a:r>
              <a:rPr lang="zh-TW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   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sum</a:t>
            </a:r>
            <a:r>
              <a:rPr lang="zh-TW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使用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$9</a:t>
            </a:r>
            <a:endParaRPr lang="zh-TW" altLang="zh-TW" sz="2400" dirty="0">
              <a:solidFill>
                <a:srgbClr val="FF0000"/>
              </a:solidFill>
              <a:latin typeface="Calibri" panose="020F05020202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4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實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作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一</a:t>
            </a:r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)---template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403648" y="849328"/>
            <a:ext cx="6336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一個</a:t>
            </a:r>
            <a:r>
              <a:rPr lang="zh-TW" altLang="en-US" sz="2000" dirty="0">
                <a:latin typeface="Calibri" panose="020F0502020204030204" pitchFamily="34" charset="0"/>
                <a:ea typeface="+mj-ea"/>
              </a:rPr>
              <a:t>簡單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if-else C code(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左圖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)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，共有</a:t>
            </a:r>
            <a:r>
              <a:rPr lang="en-US" altLang="zh-TW" sz="2000" dirty="0" err="1" smtClean="0">
                <a:latin typeface="Calibri" panose="020F0502020204030204" pitchFamily="34" charset="0"/>
                <a:ea typeface="+mj-ea"/>
              </a:rPr>
              <a:t>f,g,h,i,j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共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5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個暫存器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,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若用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$s0~$4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register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表示，可得到類似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右圖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)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的組合語言。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2400" dirty="0" smtClean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45" y="2617571"/>
            <a:ext cx="2232248" cy="238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31" y="2500637"/>
            <a:ext cx="4517154" cy="265416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 bwMode="auto">
          <a:xfrm flipV="1">
            <a:off x="3419872" y="3808380"/>
            <a:ext cx="789316" cy="386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862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2"/>
                </a:solidFill>
                <a:latin typeface="+mj-ea"/>
                <a:ea typeface="+mj-ea"/>
              </a:rPr>
              <a:t>實</a:t>
            </a:r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作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(</a:t>
            </a:r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二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)</a:t>
            </a:r>
            <a:endParaRPr lang="zh-TW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99907" y="908720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請同學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練習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存取記憶體的指令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(load/store)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，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C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程式如下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請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完成它的組合語言後，一樣跑上述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step1~7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步驟，完成在</a:t>
            </a:r>
            <a:r>
              <a:rPr lang="en-US" altLang="zh-TW" sz="2400" dirty="0" err="1">
                <a:latin typeface="Calibri" panose="020F0502020204030204" pitchFamily="34" charset="0"/>
                <a:ea typeface="+mj-ea"/>
              </a:rPr>
              <a:t>modelsim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驗證結果。</a:t>
            </a:r>
            <a:endParaRPr lang="en-US" altLang="zh-TW" sz="2400" dirty="0">
              <a:latin typeface="Calibri" panose="020F0502020204030204" pitchFamily="34" charset="0"/>
              <a:ea typeface="+mj-ea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TW" sz="2400" dirty="0" smtClean="0">
              <a:latin typeface="+mj-ea"/>
              <a:ea typeface="+mj-ea"/>
            </a:endParaRPr>
          </a:p>
          <a:p>
            <a:endParaRPr lang="en-US" altLang="zh-TW" sz="2400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2204864"/>
            <a:ext cx="424608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4852335" y="2708920"/>
            <a:ext cx="3968137" cy="64254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//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陣列</a:t>
            </a:r>
            <a:r>
              <a:rPr kumimoji="1" lang="en-US" altLang="zh-TW" sz="1400" dirty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a</a:t>
            </a:r>
            <a:r>
              <a:rPr kumimoji="1" lang="zh-TW" altLang="en-US" sz="1400" dirty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是從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記憶體 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0x20000000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開始存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data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//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陣列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b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是</a:t>
            </a:r>
            <a:r>
              <a:rPr kumimoji="1" lang="zh-TW" altLang="en-US" sz="1400" dirty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從記憶體 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0x20000008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開始存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data</a:t>
            </a:r>
            <a:endParaRPr kumimoji="1" lang="en-US" altLang="zh-TW" sz="1400" dirty="0">
              <a:solidFill>
                <a:schemeClr val="tx1"/>
              </a:solidFill>
              <a:latin typeface="Comic Sans MS" pitchFamily="66" charset="0"/>
              <a:ea typeface="標楷體" pitchFamily="65" charset="-120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kumimoji="1" lang="zh-TW" altLang="en-US" sz="11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852334" y="4117404"/>
            <a:ext cx="3608098" cy="31970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//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對記憶體</a:t>
            </a:r>
            <a:r>
              <a:rPr kumimoji="1" lang="zh-TW" altLang="en-US" sz="1400" dirty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位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址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0x20000000</a:t>
            </a:r>
            <a:r>
              <a:rPr kumimoji="1" lang="zh-TW" altLang="en-US" sz="1400" dirty="0" smtClean="0">
                <a:solidFill>
                  <a:srgbClr val="FF0000"/>
                </a:solidFill>
                <a:latin typeface="Comic Sans MS" pitchFamily="66" charset="0"/>
                <a:ea typeface="標楷體" pitchFamily="65" charset="-120"/>
              </a:rPr>
              <a:t>寫入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1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的值</a:t>
            </a:r>
            <a:endParaRPr kumimoji="1" lang="zh-TW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824562" y="4568310"/>
            <a:ext cx="3635869" cy="2611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//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對</a:t>
            </a:r>
            <a:r>
              <a:rPr kumimoji="1" lang="zh-TW" altLang="en-US" sz="1400" dirty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記憶體位址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0x20000004</a:t>
            </a:r>
            <a:r>
              <a:rPr kumimoji="1" lang="zh-TW" altLang="en-US" sz="1400" dirty="0" smtClean="0">
                <a:solidFill>
                  <a:srgbClr val="FF0000"/>
                </a:solidFill>
                <a:latin typeface="Comic Sans MS" pitchFamily="66" charset="0"/>
                <a:ea typeface="標楷體" pitchFamily="65" charset="-120"/>
              </a:rPr>
              <a:t>寫入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2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的值</a:t>
            </a:r>
            <a:endParaRPr kumimoji="1" lang="zh-TW" altLang="en-US" sz="1400" dirty="0">
              <a:solidFill>
                <a:schemeClr val="tx1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824563" y="5157192"/>
            <a:ext cx="4067917" cy="81059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//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將記憶體位置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 0x20000000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和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0x20000004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中的值</a:t>
            </a:r>
            <a:r>
              <a:rPr kumimoji="1" lang="zh-TW" altLang="en-US" sz="1400" dirty="0" smtClean="0">
                <a:solidFill>
                  <a:srgbClr val="FF0000"/>
                </a:solidFill>
                <a:latin typeface="Comic Sans MS" pitchFamily="66" charset="0"/>
                <a:ea typeface="標楷體" pitchFamily="65" charset="-120"/>
              </a:rPr>
              <a:t>讀出來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做相加後，將結果寫入</a:t>
            </a:r>
            <a:r>
              <a:rPr kumimoji="1" lang="en-US" altLang="zh-TW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0x20000008</a:t>
            </a:r>
            <a:r>
              <a:rPr kumimoji="1" lang="zh-TW" altLang="en-US" sz="1400" dirty="0" smtClean="0">
                <a:solidFill>
                  <a:schemeClr val="tx1"/>
                </a:solidFill>
                <a:latin typeface="Comic Sans MS" pitchFamily="66" charset="0"/>
                <a:ea typeface="標楷體" pitchFamily="65" charset="-120"/>
              </a:rPr>
              <a:t>的位置</a:t>
            </a:r>
            <a:endParaRPr kumimoji="1" lang="zh-TW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22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088" y="188913"/>
            <a:ext cx="8066087" cy="791815"/>
          </a:xfrm>
        </p:spPr>
        <p:txBody>
          <a:bodyPr/>
          <a:lstStyle/>
          <a:p>
            <a:r>
              <a:rPr lang="zh-TW" altLang="en-US" b="0" dirty="0">
                <a:latin typeface="Calibri" panose="020F0502020204030204" pitchFamily="34" charset="0"/>
              </a:rPr>
              <a:t>實</a:t>
            </a:r>
            <a:r>
              <a:rPr lang="zh-TW" altLang="en-US" b="0" dirty="0" smtClean="0">
                <a:latin typeface="Calibri" panose="020F0502020204030204" pitchFamily="34" charset="0"/>
              </a:rPr>
              <a:t>作</a:t>
            </a:r>
            <a:r>
              <a:rPr lang="en-US" altLang="zh-TW" b="0" dirty="0" smtClean="0">
                <a:latin typeface="Calibri" panose="020F0502020204030204" pitchFamily="34" charset="0"/>
              </a:rPr>
              <a:t>(</a:t>
            </a:r>
            <a:r>
              <a:rPr lang="zh-TW" altLang="en-US" b="0" dirty="0" smtClean="0">
                <a:latin typeface="Calibri" panose="020F0502020204030204" pitchFamily="34" charset="0"/>
              </a:rPr>
              <a:t>二</a:t>
            </a:r>
            <a:r>
              <a:rPr lang="en-US" altLang="zh-TW" b="0" dirty="0" smtClean="0">
                <a:latin typeface="Calibri" panose="020F0502020204030204" pitchFamily="34" charset="0"/>
              </a:rPr>
              <a:t>)---template</a:t>
            </a:r>
            <a:endParaRPr lang="zh-TW" altLang="en-US" b="0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484313"/>
            <a:ext cx="7054552" cy="4611687"/>
          </a:xfrm>
        </p:spPr>
        <p:txBody>
          <a:bodyPr/>
          <a:lstStyle/>
          <a:p>
            <a:pPr marL="0" indent="0">
              <a:buNone/>
            </a:pPr>
            <a:r>
              <a:rPr lang="it-IT" altLang="zh-TW" b="1" dirty="0" smtClean="0">
                <a:solidFill>
                  <a:srgbClr val="00B050"/>
                </a:solidFill>
                <a:latin typeface="Calibri" panose="020F0502020204030204" pitchFamily="34" charset="0"/>
                <a:ea typeface="+mj-ea"/>
              </a:rPr>
              <a:t>For C:</a:t>
            </a:r>
          </a:p>
          <a:p>
            <a:pPr marL="0" indent="0">
              <a:buNone/>
            </a:pPr>
            <a:r>
              <a:rPr lang="it-IT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volatile </a:t>
            </a:r>
            <a:r>
              <a:rPr lang="it-IT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int* a=(int*)</a:t>
            </a:r>
            <a:r>
              <a:rPr lang="it-IT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0x40000000;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a[0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]=8;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  <a:latin typeface="Calibri" panose="020F0502020204030204" pitchFamily="34" charset="0"/>
              <a:ea typeface="+mj-ea"/>
            </a:endParaRPr>
          </a:p>
          <a:p>
            <a:pPr marL="0" indent="0">
              <a:buNone/>
            </a:pPr>
            <a:r>
              <a:rPr lang="it-IT" altLang="zh-TW" b="1" dirty="0">
                <a:solidFill>
                  <a:srgbClr val="00B050"/>
                </a:solidFill>
                <a:latin typeface="Calibri" panose="020F0502020204030204" pitchFamily="34" charset="0"/>
                <a:ea typeface="+mj-ea"/>
              </a:rPr>
              <a:t>For </a:t>
            </a:r>
            <a:r>
              <a:rPr lang="it-IT" altLang="zh-TW" b="1" dirty="0" smtClean="0">
                <a:solidFill>
                  <a:srgbClr val="00B050"/>
                </a:solidFill>
                <a:latin typeface="Calibri" panose="020F0502020204030204" pitchFamily="34" charset="0"/>
                <a:ea typeface="+mj-ea"/>
              </a:rPr>
              <a:t>Assembly Code:</a:t>
            </a:r>
            <a:endParaRPr lang="it-IT" altLang="zh-TW" b="1" dirty="0">
              <a:solidFill>
                <a:srgbClr val="00B050"/>
              </a:solidFill>
              <a:latin typeface="Calibri" panose="020F0502020204030204" pitchFamily="34" charset="0"/>
              <a:ea typeface="+mj-ea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l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i     $3 , 1073741824      // 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讓某暫存器存 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0x40000000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的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(10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進位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l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i     $2 , 8                          // 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讓某暫存器先存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8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sw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 $2 , 0($3)	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        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//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 把記憶體 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0x40000000  </a:t>
            </a:r>
            <a:r>
              <a:rPr lang="zh-TW" altLang="en-US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存</a:t>
            </a:r>
            <a:r>
              <a:rPr lang="en-US" altLang="zh-TW" sz="18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8</a:t>
            </a: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666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>
                <a:latin typeface="Calibri" panose="020F0502020204030204" pitchFamily="34" charset="0"/>
              </a:rPr>
              <a:t>實作</a:t>
            </a:r>
            <a:r>
              <a:rPr lang="en-US" altLang="zh-TW" b="0" dirty="0" smtClean="0">
                <a:latin typeface="Calibri" panose="020F0502020204030204" pitchFamily="34" charset="0"/>
              </a:rPr>
              <a:t>(</a:t>
            </a:r>
            <a:r>
              <a:rPr lang="zh-TW" altLang="en-US" b="0" dirty="0" smtClean="0">
                <a:latin typeface="Calibri" panose="020F0502020204030204" pitchFamily="34" charset="0"/>
              </a:rPr>
              <a:t>三</a:t>
            </a:r>
            <a:r>
              <a:rPr lang="en-US" altLang="zh-TW" b="0" dirty="0" smtClean="0">
                <a:latin typeface="Calibri" panose="020F0502020204030204" pitchFamily="34" charset="0"/>
              </a:rPr>
              <a:t>)---Run C-based MIPS ISS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1484784"/>
            <a:ext cx="8101012" cy="4611687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請同學將實作</a:t>
            </a:r>
            <a:r>
              <a:rPr lang="en-US" altLang="zh-TW" sz="2400" u="sng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2400" u="sng" dirty="0">
                <a:latin typeface="Calibri" panose="020F0502020204030204" pitchFamily="34" charset="0"/>
                <a:ea typeface="+mj-ea"/>
              </a:rPr>
              <a:t>一</a:t>
            </a:r>
            <a:r>
              <a:rPr lang="en-US" altLang="zh-TW" sz="2400" u="sng" smtClean="0">
                <a:latin typeface="Calibri" panose="020F0502020204030204" pitchFamily="34" charset="0"/>
                <a:ea typeface="+mj-ea"/>
              </a:rPr>
              <a:t>)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forloop.mif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拿到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LINUX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的環境下，並利用名叫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MAKE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的執行檔來執行此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mif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檔，之後會產生一個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output.txt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，同學可利用此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output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檔來看每個指令執行的過程。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>
              <a:buFont typeface="Wingdings" pitchFamily="2" charset="2"/>
              <a:buChar char="u"/>
            </a:pP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執行方式：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lvl="1">
              <a:buFont typeface="Wingdings" pitchFamily="2" charset="2"/>
              <a:buChar char="u"/>
            </a:pP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到相對應的目錄下，開啟終端機，並且輸入 </a:t>
            </a:r>
            <a:r>
              <a:rPr lang="en-US" altLang="zh-TW" sz="200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</a:rPr>
              <a:t>./MAKE code.mif</a:t>
            </a:r>
            <a:endParaRPr lang="zh-TW" altLang="en-US" sz="2000" dirty="0">
              <a:solidFill>
                <a:srgbClr val="FF0000"/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437112"/>
            <a:ext cx="3672408" cy="123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>
                <a:latin typeface="+mj-ea"/>
              </a:rPr>
              <a:t>實作</a:t>
            </a:r>
            <a:r>
              <a:rPr lang="en-US" altLang="zh-TW" b="0" dirty="0" smtClean="0">
                <a:latin typeface="+mj-ea"/>
              </a:rPr>
              <a:t>(</a:t>
            </a:r>
            <a:r>
              <a:rPr lang="zh-TW" altLang="en-US" b="0" dirty="0" smtClean="0">
                <a:latin typeface="+mj-ea"/>
              </a:rPr>
              <a:t>三</a:t>
            </a:r>
            <a:r>
              <a:rPr lang="en-US" altLang="zh-TW" b="0" dirty="0" smtClean="0">
                <a:latin typeface="+mj-ea"/>
              </a:rPr>
              <a:t>)---</a:t>
            </a:r>
            <a:r>
              <a:rPr lang="zh-TW" altLang="en-US" b="0" dirty="0" smtClean="0">
                <a:latin typeface="+mj-ea"/>
              </a:rPr>
              <a:t>觀察結果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1484784"/>
            <a:ext cx="8101012" cy="4611687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開始執行完之後產生的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output.txt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，可以看每一個指令的說明以及變化。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是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instruction count)</a:t>
            </a:r>
            <a:endParaRPr lang="zh-TW" altLang="en-US" sz="2000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57</a:t>
            </a:fld>
            <a:endParaRPr lang="zh-TW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36912"/>
            <a:ext cx="5976664" cy="366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 bwMode="auto">
          <a:xfrm>
            <a:off x="899592" y="2780928"/>
            <a:ext cx="3384376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Blip>
                <a:blip r:embed="rId3"/>
              </a:buBlip>
              <a:tabLst/>
            </a:pPr>
            <a:endParaRPr kumimoji="1" lang="zh-TW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標楷體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4355976" y="2996952"/>
            <a:ext cx="576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文字方塊 9"/>
          <p:cNvSpPr txBox="1"/>
          <p:nvPr/>
        </p:nvSpPr>
        <p:spPr>
          <a:xfrm>
            <a:off x="5004048" y="2852936"/>
            <a:ext cx="413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目前執行到的指令以及十六進位碼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1187624" y="1916832"/>
            <a:ext cx="7211144" cy="39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514350">
              <a:buFont typeface="Wingdings" pitchFamily="2" charset="2"/>
              <a:buChar char="u"/>
            </a:pP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請同學利用組合語言實現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Fibonacci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數列</a:t>
            </a:r>
            <a:r>
              <a:rPr lang="en-US" altLang="zh-TW" dirty="0">
                <a:latin typeface="Calibri" panose="020F0502020204030204" pitchFamily="34" charset="0"/>
                <a:ea typeface="+mj-ea"/>
              </a:rPr>
              <a:t>(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n=10)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的結果，並將答案寫入記憶體位置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0x20000000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的位置，最後用</a:t>
            </a:r>
            <a:r>
              <a:rPr lang="en-US" altLang="zh-TW" dirty="0" err="1" smtClean="0">
                <a:latin typeface="Calibri" panose="020F0502020204030204" pitchFamily="34" charset="0"/>
                <a:ea typeface="+mj-ea"/>
              </a:rPr>
              <a:t>Modelsim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看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register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和</a:t>
            </a:r>
            <a:r>
              <a:rPr lang="en-US" altLang="zh-TW" dirty="0" smtClean="0">
                <a:latin typeface="Calibri" panose="020F0502020204030204" pitchFamily="34" charset="0"/>
                <a:ea typeface="+mj-ea"/>
              </a:rPr>
              <a:t>Memory</a:t>
            </a:r>
            <a:r>
              <a:rPr lang="zh-TW" altLang="en-US" dirty="0">
                <a:latin typeface="Calibri" panose="020F0502020204030204" pitchFamily="34" charset="0"/>
                <a:ea typeface="+mj-ea"/>
              </a:rPr>
              <a:t>中的</a:t>
            </a:r>
            <a:r>
              <a:rPr lang="zh-TW" altLang="en-US" dirty="0" smtClean="0">
                <a:latin typeface="Calibri" panose="020F0502020204030204" pitchFamily="34" charset="0"/>
                <a:ea typeface="+mj-ea"/>
              </a:rPr>
              <a:t>結果。</a:t>
            </a:r>
            <a:endParaRPr lang="en-US" altLang="zh-TW" dirty="0" smtClean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827087" y="260648"/>
            <a:ext cx="8066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200" b="1">
                <a:solidFill>
                  <a:schemeClr val="accent2"/>
                </a:solidFill>
                <a:latin typeface="Comic Sans MS" pitchFamily="66" charset="0"/>
                <a:ea typeface="標楷體" pitchFamily="65" charset="-120"/>
              </a:defRPr>
            </a:lvl9pPr>
          </a:lstStyle>
          <a:p>
            <a:r>
              <a:rPr lang="zh-TW" altLang="en-US" sz="4000" b="0" dirty="0" smtClean="0"/>
              <a:t>挑戰題</a:t>
            </a:r>
            <a:endParaRPr lang="zh-TW" altLang="en-US" sz="4000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4069637" cy="154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05064"/>
            <a:ext cx="29908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3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0" dirty="0" smtClean="0"/>
              <a:t>實驗結報</a:t>
            </a:r>
            <a:endParaRPr lang="zh-TW" altLang="en-US" sz="4000" b="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+mj-ea"/>
              </a:rPr>
              <a:t>結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報格式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每組一份</a:t>
            </a:r>
            <a:r>
              <a:rPr lang="en-US" altLang="zh-TW" sz="2800" dirty="0" smtClean="0">
                <a:latin typeface="Calibri" panose="020F0502020204030204" pitchFamily="34" charset="0"/>
                <a:ea typeface="+mj-ea"/>
              </a:rPr>
              <a:t>)</a:t>
            </a:r>
          </a:p>
          <a:p>
            <a:pPr marL="857250" lvl="1" indent="-457200"/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封面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 marL="857250" lvl="1" indent="-457200"/>
            <a:r>
              <a:rPr lang="zh-TW" altLang="en-US" sz="2000" dirty="0">
                <a:latin typeface="Calibri" panose="020F0502020204030204" pitchFamily="34" charset="0"/>
                <a:ea typeface="+mj-ea"/>
              </a:rPr>
              <a:t>實驗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內容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(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程式碼註解、結果截圖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)</a:t>
            </a:r>
          </a:p>
          <a:p>
            <a:pPr marL="857250" lvl="1" indent="-457200"/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實驗心得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/>
            <a:r>
              <a:rPr lang="zh-TW" altLang="en-US" sz="2800" dirty="0" smtClean="0">
                <a:latin typeface="Calibri" panose="020F0502020204030204" pitchFamily="34" charset="0"/>
                <a:ea typeface="+mj-ea"/>
              </a:rPr>
              <a:t>繳交位置</a:t>
            </a:r>
            <a:endParaRPr lang="en-US" altLang="zh-TW" sz="2800" dirty="0" smtClean="0">
              <a:latin typeface="Calibri" panose="020F0502020204030204" pitchFamily="34" charset="0"/>
              <a:ea typeface="+mj-ea"/>
            </a:endParaRPr>
          </a:p>
          <a:p>
            <a:pPr marL="857250" lvl="1" indent="-457200"/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ftp : 140.116.164.205</a:t>
            </a:r>
          </a:p>
          <a:p>
            <a:pPr marL="857250" lvl="1" indent="-457200"/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帳號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/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密碼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co2013  </a:t>
            </a:r>
          </a:p>
          <a:p>
            <a:pPr marL="857250" lvl="1" indent="-457200"/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 marL="457200" indent="-457200"/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TA Contact Information: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 </a:t>
            </a:r>
            <a:endParaRPr lang="en-US" altLang="zh-TW" sz="2400" dirty="0" smtClean="0">
              <a:latin typeface="Calibri" panose="020F0502020204030204" pitchFamily="34" charset="0"/>
              <a:ea typeface="+mj-ea"/>
            </a:endParaRPr>
          </a:p>
          <a:p>
            <a:pPr marL="857250" lvl="1" indent="-457200"/>
            <a:r>
              <a:rPr lang="zh-TW" altLang="en-US" sz="2000" dirty="0">
                <a:latin typeface="Calibri" panose="020F0502020204030204" pitchFamily="34" charset="0"/>
                <a:ea typeface="+mj-ea"/>
              </a:rPr>
              <a:t>助教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信箱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: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</a:rPr>
              <a:t> </a:t>
            </a:r>
            <a:endParaRPr lang="en-US" altLang="zh-TW" sz="2000" smtClean="0">
              <a:latin typeface="Calibri" panose="020F0502020204030204" pitchFamily="34" charset="0"/>
              <a:ea typeface="+mj-ea"/>
            </a:endParaRPr>
          </a:p>
          <a:p>
            <a:pPr marL="857250" lvl="1" indent="-457200"/>
            <a:r>
              <a:rPr lang="en-US" altLang="zh-TW" sz="2000" smtClean="0">
                <a:latin typeface="Calibri" panose="020F0502020204030204" pitchFamily="34" charset="0"/>
                <a:ea typeface="+mj-ea"/>
              </a:rPr>
              <a:t>Rm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92617</a:t>
            </a:r>
          </a:p>
          <a:p>
            <a:pPr marL="857250" lvl="1" indent="-457200"/>
            <a:r>
              <a:rPr lang="en-US" altLang="zh-TW" sz="2000" dirty="0" smtClean="0">
                <a:latin typeface="Calibri" panose="020F0502020204030204" pitchFamily="34" charset="0"/>
                <a:ea typeface="+mj-ea"/>
              </a:rPr>
              <a:t>Office hour 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  <a:sym typeface="Wingdings" pitchFamily="2" charset="2"/>
              </a:rPr>
              <a:t>: (Tues)1300~1500</a:t>
            </a:r>
            <a:r>
              <a:rPr lang="zh-TW" altLang="en-US" sz="2000" dirty="0" smtClean="0">
                <a:latin typeface="Calibri" panose="020F0502020204030204" pitchFamily="34" charset="0"/>
                <a:ea typeface="+mj-ea"/>
                <a:sym typeface="Wingdings" pitchFamily="2" charset="2"/>
              </a:rPr>
              <a:t>、</a:t>
            </a:r>
            <a:r>
              <a:rPr lang="en-US" altLang="zh-TW" sz="2000" dirty="0" smtClean="0">
                <a:latin typeface="Calibri" panose="020F0502020204030204" pitchFamily="34" charset="0"/>
                <a:ea typeface="+mj-ea"/>
                <a:sym typeface="Wingdings" pitchFamily="2" charset="2"/>
              </a:rPr>
              <a:t>(Wed)1300~1400</a:t>
            </a:r>
            <a:endParaRPr lang="en-US" altLang="zh-TW" sz="2000" dirty="0" smtClean="0">
              <a:latin typeface="Calibri" panose="020F0502020204030204" pitchFamily="34" charset="0"/>
              <a:ea typeface="+mj-ea"/>
            </a:endParaRPr>
          </a:p>
          <a:p>
            <a:pPr marL="0" indent="0">
              <a:buNone/>
            </a:pP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dirty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6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0"/>
            <a:ext cx="7921625" cy="936625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2"/>
                </a:solidFill>
                <a:latin typeface="+mj-ea"/>
                <a:ea typeface="+mj-ea"/>
              </a:rPr>
              <a:t>課程內容</a:t>
            </a:r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大綱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(2)</a:t>
            </a:r>
            <a:endParaRPr lang="zh-TW" altLang="en-US" sz="32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177558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Part 2: Pipelined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p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rocessor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core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RTL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d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esign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/>
            </a:r>
            <a:br>
              <a:rPr lang="en-US" altLang="zh-TW" sz="2400" dirty="0">
                <a:latin typeface="Calibri" panose="020F0502020204030204" pitchFamily="34" charset="0"/>
                <a:ea typeface="+mj-ea"/>
              </a:rPr>
            </a:b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Design functional modules of processor core in Verilog.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設計可執行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MIPS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指令集的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pipelined processor core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，學習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pipeline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架構與處理器中斷單元。本項目包含下列實驗：</a:t>
            </a:r>
            <a:endParaRPr lang="zh-TW" altLang="en-US" sz="2400" dirty="0">
              <a:latin typeface="Calibri" panose="020F0502020204030204" pitchFamily="34" charset="0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3700840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LAB3: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Verilog Implementation Of  Arithmetic Logic Unit ( ALU)</a:t>
            </a:r>
          </a:p>
          <a:p>
            <a:endParaRPr lang="en-US" altLang="zh-TW" dirty="0" smtClean="0">
              <a:solidFill>
                <a:srgbClr val="FF000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LAB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4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: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MIPS CPU Interrupts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handler &amp; 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ISR</a:t>
            </a:r>
          </a:p>
          <a:p>
            <a:endParaRPr lang="en-US" altLang="zh-TW" dirty="0" smtClean="0">
              <a:solidFill>
                <a:srgbClr val="FF000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LAB </a:t>
            </a:r>
            <a:r>
              <a:rPr lang="en-US" altLang="zh-TW" dirty="0" smtClean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5: </a:t>
            </a:r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MIPS CPU Interrupt </a:t>
            </a:r>
            <a:r>
              <a:rPr lang="en-US" altLang="zh-TW" dirty="0" smtClean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Unit</a:t>
            </a:r>
          </a:p>
          <a:p>
            <a:endParaRPr lang="en-US" altLang="zh-TW" dirty="0">
              <a:solidFill>
                <a:srgbClr val="FF0000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LAB 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6: </a:t>
            </a:r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Verilog Implementation Of I-Cache </a:t>
            </a:r>
            <a:endParaRPr lang="en-US" altLang="zh-TW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endParaRPr lang="en-US" altLang="zh-TW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LAB 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7: </a:t>
            </a:r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MIPS Set-Associative D-cache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itchFamily="65" charset="-120"/>
              </a:rPr>
              <a:t> </a:t>
            </a:r>
            <a:endParaRPr lang="en-US" altLang="zh-TW" dirty="0">
              <a:solidFill>
                <a:srgbClr val="FF0000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endParaRPr lang="en-US" altLang="zh-TW" b="1" dirty="0" smtClean="0">
              <a:solidFill>
                <a:srgbClr val="0000FF"/>
              </a:solidFill>
              <a:ea typeface="標楷體" pitchFamily="65" charset="-120"/>
            </a:endParaRPr>
          </a:p>
          <a:p>
            <a:endParaRPr lang="en-US" altLang="zh-TW" b="1" dirty="0">
              <a:solidFill>
                <a:srgbClr val="0000FF"/>
              </a:solidFill>
              <a:latin typeface="Calibri" panose="020F0502020204030204" pitchFamily="34" charset="0"/>
              <a:ea typeface="標楷體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9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Reference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Computer organization and design, the hardware/software interface, D. A. Patterson and J. L. Hennessy (MIPS/ARM edition), 2012.</a:t>
            </a:r>
          </a:p>
          <a:p>
            <a:pPr lvl="0"/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MIPS architecture: </a:t>
            </a:r>
            <a:r>
              <a:rPr lang="en-US" altLang="zh-TW" sz="1400" u="sng" dirty="0" smtClean="0">
                <a:latin typeface="Calibri" panose="020F0502020204030204" pitchFamily="34" charset="0"/>
                <a:ea typeface="+mj-ea"/>
              </a:rPr>
              <a:t>http://zh.wikipedia.org/wiki/MIPS%E6%9E%B6%E6%A7%8B</a:t>
            </a:r>
            <a:endParaRPr lang="zh-TW" altLang="zh-TW" sz="1400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LINUX: </a:t>
            </a:r>
            <a:r>
              <a:rPr lang="en-US" altLang="zh-TW" sz="1400" u="sng" dirty="0" smtClean="0">
                <a:latin typeface="Calibri" panose="020F0502020204030204" pitchFamily="34" charset="0"/>
                <a:ea typeface="+mj-ea"/>
              </a:rPr>
              <a:t>http://www.ubuntu.com/</a:t>
            </a:r>
            <a:endParaRPr lang="zh-TW" altLang="zh-TW" sz="1400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JAVA: </a:t>
            </a:r>
            <a:r>
              <a:rPr lang="en-US" altLang="zh-TW" sz="1400" u="sng" dirty="0" smtClean="0">
                <a:latin typeface="Calibri" panose="020F0502020204030204" pitchFamily="34" charset="0"/>
                <a:ea typeface="+mj-ea"/>
              </a:rPr>
              <a:t>http://www.oracle.com/technetwork/java/index.html</a:t>
            </a:r>
            <a:endParaRPr lang="zh-TW" altLang="zh-TW" sz="1400" dirty="0" smtClean="0">
              <a:latin typeface="Calibri" panose="020F0502020204030204" pitchFamily="34" charset="0"/>
              <a:ea typeface="+mj-ea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 </a:t>
            </a:r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Modelsim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: </a:t>
            </a:r>
            <a:r>
              <a:rPr lang="en-US" altLang="zh-TW" sz="1400" u="sng" dirty="0" smtClean="0">
                <a:latin typeface="Calibri" panose="020F0502020204030204" pitchFamily="34" charset="0"/>
                <a:ea typeface="+mj-ea"/>
              </a:rPr>
              <a:t>http://model.com/content/modelsim-pe-simulation-and-debug</a:t>
            </a:r>
            <a:endParaRPr lang="zh-TW" altLang="zh-TW" sz="1400" dirty="0" smtClean="0">
              <a:latin typeface="Calibri" panose="020F0502020204030204" pitchFamily="34" charset="0"/>
              <a:ea typeface="+mj-ea"/>
            </a:endParaRPr>
          </a:p>
          <a:p>
            <a:pPr lvl="0"/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Mips-sde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: </a:t>
            </a:r>
            <a:r>
              <a:rPr lang="en-US" altLang="zh-TW" sz="1400" u="sng" dirty="0" smtClean="0">
                <a:latin typeface="Calibri" panose="020F0502020204030204" pitchFamily="34" charset="0"/>
                <a:ea typeface="+mj-ea"/>
              </a:rPr>
              <a:t>http://www.mips.com/products/software-tools/mips-sde-lite/</a:t>
            </a:r>
          </a:p>
          <a:p>
            <a:pPr lvl="0"/>
            <a:r>
              <a:rPr lang="en-US" altLang="zh-TW" sz="1400" kern="100" dirty="0" smtClean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MIPS® Architecture For Programmers Volume III: The MIPS32® and microMIPS32™ Privileged Resource Architecture</a:t>
            </a:r>
          </a:p>
          <a:p>
            <a:pPr lvl="0"/>
            <a:r>
              <a:rPr lang="zh-TW" altLang="zh-TW" sz="1400" dirty="0" smtClean="0">
                <a:latin typeface="Calibri" panose="020F0502020204030204" pitchFamily="34" charset="0"/>
                <a:ea typeface="+mj-ea"/>
              </a:rPr>
              <a:t>國家晶片系統設計中心：</a:t>
            </a:r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SystemC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zh-TW" sz="1400" dirty="0" smtClean="0">
                <a:latin typeface="Calibri" panose="020F0502020204030204" pitchFamily="34" charset="0"/>
                <a:ea typeface="+mj-ea"/>
              </a:rPr>
              <a:t>語言概論</a:t>
            </a:r>
            <a:r>
              <a:rPr lang="zh-TW" altLang="en-US" sz="1400" dirty="0" smtClean="0">
                <a:latin typeface="Calibri" panose="020F0502020204030204" pitchFamily="34" charset="0"/>
                <a:ea typeface="+mj-ea"/>
              </a:rPr>
              <a:t>  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- </a:t>
            </a:r>
            <a:r>
              <a:rPr lang="zh-TW" altLang="zh-TW" sz="1400" dirty="0" smtClean="0">
                <a:latin typeface="Calibri" panose="020F0502020204030204" pitchFamily="34" charset="0"/>
                <a:ea typeface="+mj-ea"/>
              </a:rPr>
              <a:t>繆永良</a:t>
            </a:r>
          </a:p>
          <a:p>
            <a:pPr lvl="0"/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RTL_SystemC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 – Synopsys, 2002</a:t>
            </a:r>
            <a:endParaRPr lang="zh-TW" altLang="zh-TW" sz="1400" dirty="0" smtClean="0">
              <a:latin typeface="Calibri" panose="020F0502020204030204" pitchFamily="34" charset="0"/>
              <a:ea typeface="+mj-ea"/>
            </a:endParaRPr>
          </a:p>
          <a:p>
            <a:pPr lvl="0"/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SystemC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 - From the Ground Up (Springer) - David C. Black </a:t>
            </a:r>
            <a:r>
              <a:rPr lang="zh-TW" altLang="zh-TW" sz="1400" dirty="0" smtClean="0">
                <a:latin typeface="Calibri" panose="020F0502020204030204" pitchFamily="34" charset="0"/>
                <a:ea typeface="+mj-ea"/>
              </a:rPr>
              <a:t>‧ 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Jack Donovan Bill </a:t>
            </a:r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Bunton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zh-TW" altLang="zh-TW" sz="1400" dirty="0" smtClean="0">
                <a:latin typeface="Calibri" panose="020F0502020204030204" pitchFamily="34" charset="0"/>
                <a:ea typeface="+mj-ea"/>
              </a:rPr>
              <a:t>‧ 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Anna </a:t>
            </a:r>
            <a:r>
              <a:rPr lang="en-US" altLang="zh-TW" sz="1400" dirty="0" err="1" smtClean="0">
                <a:latin typeface="Calibri" panose="020F0502020204030204" pitchFamily="34" charset="0"/>
                <a:ea typeface="+mj-ea"/>
              </a:rPr>
              <a:t>Keist</a:t>
            </a:r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, 2012</a:t>
            </a:r>
          </a:p>
          <a:p>
            <a:pPr lvl="0"/>
            <a:r>
              <a:rPr lang="en-US" altLang="zh-TW" sz="1400" dirty="0" smtClean="0">
                <a:latin typeface="Calibri" panose="020F0502020204030204" pitchFamily="34" charset="0"/>
                <a:ea typeface="+mj-ea"/>
              </a:rPr>
              <a:t>ARM , AHB Example AMBA System Technical Reference Manual</a:t>
            </a:r>
          </a:p>
          <a:p>
            <a:pPr marL="0" lvl="0" indent="0">
              <a:buNone/>
            </a:pPr>
            <a:endParaRPr lang="zh-TW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Acknowledgment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The following CASL members have contributed to the development of the LAB handouts:</a:t>
            </a:r>
          </a:p>
          <a:p>
            <a:r>
              <a:rPr lang="zh-TW" altLang="en-US" sz="2400" dirty="0">
                <a:latin typeface="+mj-ea"/>
                <a:ea typeface="+mj-ea"/>
              </a:rPr>
              <a:t>嚴健</a:t>
            </a:r>
            <a:r>
              <a:rPr lang="zh-TW" altLang="en-US" sz="2400" dirty="0" smtClean="0">
                <a:latin typeface="+mj-ea"/>
                <a:ea typeface="+mj-ea"/>
              </a:rPr>
              <a:t>瑄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>
                <a:latin typeface="+mj-ea"/>
                <a:ea typeface="+mj-ea"/>
              </a:rPr>
              <a:t>王應</a:t>
            </a:r>
            <a:r>
              <a:rPr lang="zh-TW" altLang="en-US" sz="2400" dirty="0" smtClean="0">
                <a:latin typeface="+mj-ea"/>
                <a:ea typeface="+mj-ea"/>
              </a:rPr>
              <a:t>瑋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 smtClean="0">
                <a:latin typeface="+mj-ea"/>
                <a:ea typeface="+mj-ea"/>
              </a:rPr>
              <a:t>張志郁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>
                <a:latin typeface="+mj-ea"/>
                <a:ea typeface="+mj-ea"/>
              </a:rPr>
              <a:t>楊凱</a:t>
            </a:r>
            <a:r>
              <a:rPr lang="zh-TW" altLang="en-US" sz="2400" dirty="0" smtClean="0">
                <a:latin typeface="+mj-ea"/>
                <a:ea typeface="+mj-ea"/>
              </a:rPr>
              <a:t>翔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>
                <a:latin typeface="+mj-ea"/>
                <a:ea typeface="+mj-ea"/>
              </a:rPr>
              <a:t>呂家</a:t>
            </a:r>
            <a:r>
              <a:rPr lang="zh-TW" altLang="en-US" sz="2400" dirty="0" smtClean="0">
                <a:latin typeface="+mj-ea"/>
                <a:ea typeface="+mj-ea"/>
              </a:rPr>
              <a:t>愷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 smtClean="0">
                <a:latin typeface="+mj-ea"/>
                <a:ea typeface="+mj-ea"/>
              </a:rPr>
              <a:t>王振傑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 smtClean="0">
                <a:latin typeface="+mj-ea"/>
                <a:ea typeface="+mj-ea"/>
              </a:rPr>
              <a:t>李冠賢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 smtClean="0">
                <a:latin typeface="+mj-ea"/>
                <a:ea typeface="+mj-ea"/>
              </a:rPr>
              <a:t>張恩豪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>
                <a:latin typeface="+mj-ea"/>
                <a:ea typeface="+mj-ea"/>
              </a:rPr>
              <a:t>林璟</a:t>
            </a:r>
            <a:r>
              <a:rPr lang="zh-TW" altLang="en-US" sz="2400" dirty="0" smtClean="0">
                <a:latin typeface="+mj-ea"/>
                <a:ea typeface="+mj-ea"/>
              </a:rPr>
              <a:t>汶</a:t>
            </a:r>
            <a:r>
              <a:rPr lang="en-US" altLang="zh-TW" sz="2400" dirty="0" smtClean="0">
                <a:latin typeface="+mj-ea"/>
                <a:ea typeface="+mj-ea"/>
              </a:rPr>
              <a:t>,</a:t>
            </a:r>
            <a:r>
              <a:rPr lang="zh-TW" altLang="en-US" sz="2400" dirty="0">
                <a:latin typeface="+mj-ea"/>
                <a:ea typeface="+mj-ea"/>
              </a:rPr>
              <a:t>陳冠仲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47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971600" y="188641"/>
            <a:ext cx="7921625" cy="720080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2"/>
                </a:solidFill>
                <a:latin typeface="+mj-ea"/>
                <a:ea typeface="+mj-ea"/>
              </a:rPr>
              <a:t>課程內容</a:t>
            </a:r>
            <a:r>
              <a:rPr lang="zh-TW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大綱</a:t>
            </a:r>
            <a:r>
              <a:rPr lang="en-US" altLang="zh-TW" sz="3200" dirty="0" smtClean="0">
                <a:solidFill>
                  <a:schemeClr val="accent2"/>
                </a:solidFill>
                <a:latin typeface="+mj-ea"/>
                <a:ea typeface="+mj-ea"/>
              </a:rPr>
              <a:t>(3)</a:t>
            </a:r>
            <a:endParaRPr lang="zh-TW" altLang="en-US" sz="3200" dirty="0">
              <a:solidFill>
                <a:schemeClr val="accent2"/>
              </a:solidFill>
              <a:latin typeface="+mn-ea"/>
            </a:endParaRPr>
          </a:p>
          <a:p>
            <a:endParaRPr lang="zh-TW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90872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Part 3: CPU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platform and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I/</a:t>
            </a:r>
            <a:r>
              <a:rPr lang="en-US" altLang="zh-TW" sz="2400" dirty="0" err="1" smtClean="0">
                <a:latin typeface="Calibri" panose="020F0502020204030204" pitchFamily="34" charset="0"/>
                <a:ea typeface="+mj-ea"/>
              </a:rPr>
              <a:t>Os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/>
            </a:r>
            <a:br>
              <a:rPr lang="en-US" altLang="zh-TW" sz="2400" dirty="0">
                <a:latin typeface="Calibri" panose="020F0502020204030204" pitchFamily="34" charset="0"/>
                <a:ea typeface="+mj-ea"/>
              </a:rPr>
            </a:b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本項目建立處理器運作的系統平台環境包含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；處理器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匯流排系統、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bus arbiter module, interrupt controller, SRAM controller, timer,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bus master and slave I/</a:t>
            </a:r>
            <a:r>
              <a:rPr lang="en-US" altLang="zh-TW" sz="2400" dirty="0" err="1">
                <a:latin typeface="Calibri" panose="020F0502020204030204" pitchFamily="34" charset="0"/>
                <a:ea typeface="+mj-ea"/>
              </a:rPr>
              <a:t>Os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. 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配合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處理器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RTL 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模組一起進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FPGA 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進行各項系統實驗，包含 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Processor </a:t>
            </a:r>
            <a:r>
              <a:rPr lang="en-US" altLang="zh-TW" sz="2400" dirty="0" smtClean="0">
                <a:latin typeface="Calibri" panose="020F0502020204030204" pitchFamily="34" charset="0"/>
                <a:ea typeface="+mj-ea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ea typeface="+mj-ea"/>
              </a:rPr>
              <a:t>interrupt 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系統的</a:t>
            </a:r>
            <a:r>
              <a:rPr lang="zh-TW" altLang="en-US" sz="2400" dirty="0">
                <a:latin typeface="Calibri" panose="020F0502020204030204" pitchFamily="34" charset="0"/>
                <a:ea typeface="+mj-ea"/>
              </a:rPr>
              <a:t>實驗</a:t>
            </a:r>
            <a:r>
              <a:rPr lang="zh-TW" altLang="en-US" sz="2400" dirty="0" smtClean="0">
                <a:latin typeface="Calibri" panose="020F0502020204030204" pitchFamily="34" charset="0"/>
                <a:ea typeface="+mj-ea"/>
              </a:rPr>
              <a:t>。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9872" y="4338736"/>
            <a:ext cx="7344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標楷體"/>
              </a:rPr>
              <a:t>LAB 8: </a:t>
            </a:r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S</a:t>
            </a:r>
            <a:r>
              <a:rPr kumimoji="1" lang="en-US" altLang="zh-TW" sz="200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標楷體"/>
              </a:rPr>
              <a:t>imple</a:t>
            </a:r>
            <a:r>
              <a:rPr kumimoji="1" lang="en-US" altLang="zh-TW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標楷體"/>
              </a:rPr>
              <a:t> CPU System Platform &amp; Memory Allocation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標楷體"/>
            </a:endParaRPr>
          </a:p>
          <a:p>
            <a:pPr lvl="0"/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LAB 9:</a:t>
            </a:r>
            <a:r>
              <a:rPr kumimoji="1" lang="zh-TW" altLang="en-US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 </a:t>
            </a:r>
            <a:r>
              <a:rPr kumimoji="1" lang="en-US" altLang="zh-TW" sz="2000" kern="0" dirty="0" smtClean="0">
                <a:solidFill>
                  <a:srgbClr val="FF0000"/>
                </a:solidFill>
                <a:latin typeface="Calibri" pitchFamily="34" charset="0"/>
                <a:ea typeface="標楷體"/>
              </a:rPr>
              <a:t>Multi-Master </a:t>
            </a:r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Bus Platform</a:t>
            </a:r>
            <a:r>
              <a:rPr kumimoji="1" lang="zh-TW" altLang="en-US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 </a:t>
            </a:r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&amp; Generic </a:t>
            </a:r>
            <a:r>
              <a:rPr kumimoji="1" lang="en-US" altLang="zh-TW" sz="2000" kern="0" dirty="0" smtClean="0">
                <a:solidFill>
                  <a:srgbClr val="FF0000"/>
                </a:solidFill>
                <a:latin typeface="Calibri" pitchFamily="34" charset="0"/>
                <a:ea typeface="標楷體"/>
              </a:rPr>
              <a:t>I/</a:t>
            </a:r>
            <a:r>
              <a:rPr kumimoji="1" lang="en-US" altLang="zh-TW" sz="2000" kern="0" dirty="0" err="1" smtClean="0">
                <a:solidFill>
                  <a:srgbClr val="FF0000"/>
                </a:solidFill>
                <a:latin typeface="Calibri" pitchFamily="34" charset="0"/>
                <a:ea typeface="標楷體"/>
              </a:rPr>
              <a:t>Os</a:t>
            </a:r>
            <a:endParaRPr kumimoji="1" lang="en-US" altLang="zh-TW" sz="2000" kern="0" dirty="0" smtClean="0">
              <a:solidFill>
                <a:srgbClr val="FF0000"/>
              </a:solidFill>
              <a:latin typeface="Calibri" pitchFamily="34" charset="0"/>
              <a:ea typeface="標楷體"/>
            </a:endParaRPr>
          </a:p>
          <a:p>
            <a:pPr lvl="0"/>
            <a:endParaRPr kumimoji="1" lang="en-US" altLang="zh-TW" sz="2000" kern="0" dirty="0" smtClean="0">
              <a:solidFill>
                <a:srgbClr val="FF0000"/>
              </a:solidFill>
              <a:latin typeface="Calibri" pitchFamily="34" charset="0"/>
              <a:ea typeface="標楷體"/>
            </a:endParaRPr>
          </a:p>
          <a:p>
            <a:pPr lvl="0"/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LAB 10:</a:t>
            </a:r>
            <a:r>
              <a:rPr kumimoji="1" lang="en-US" altLang="zh-TW" sz="2000" kern="0" dirty="0">
                <a:solidFill>
                  <a:srgbClr val="FF0000"/>
                </a:solidFill>
                <a:latin typeface="Comic Sans MS"/>
                <a:ea typeface="標楷體"/>
              </a:rPr>
              <a:t> </a:t>
            </a:r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Interrupt Controller </a:t>
            </a:r>
            <a:r>
              <a:rPr kumimoji="1" lang="en-US" altLang="zh-TW" sz="2000" kern="0" dirty="0" smtClean="0">
                <a:solidFill>
                  <a:srgbClr val="FF0000"/>
                </a:solidFill>
                <a:latin typeface="Calibri" pitchFamily="34" charset="0"/>
                <a:ea typeface="標楷體"/>
              </a:rPr>
              <a:t>&amp; </a:t>
            </a:r>
            <a:r>
              <a:rPr kumimoji="1" lang="en-US" altLang="zh-TW" sz="2000" kern="0" dirty="0">
                <a:solidFill>
                  <a:srgbClr val="FF0000"/>
                </a:solidFill>
                <a:latin typeface="Calibri" pitchFamily="34" charset="0"/>
                <a:ea typeface="標楷體"/>
              </a:rPr>
              <a:t>Interrupt Service Routines on EASY  Platform</a:t>
            </a:r>
            <a:endParaRPr kumimoji="0" lang="zh-TW" alt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85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>
                <a:latin typeface="+mj-ea"/>
              </a:rPr>
              <a:t>實驗課評分標準</a:t>
            </a:r>
            <a:endParaRPr lang="zh-TW" altLang="en-US" b="0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+mj-ea"/>
                <a:ea typeface="+mj-ea"/>
              </a:rPr>
              <a:t>實驗部分佔</a:t>
            </a:r>
            <a:r>
              <a:rPr lang="zh-TW" altLang="en-US" sz="2400" u="sng" dirty="0" smtClean="0">
                <a:latin typeface="+mj-ea"/>
                <a:ea typeface="+mj-ea"/>
              </a:rPr>
              <a:t>計算機組織總成績</a:t>
            </a:r>
            <a:r>
              <a:rPr lang="en-US" altLang="zh-TW" sz="2400" u="sng" dirty="0" smtClean="0">
                <a:latin typeface="+mj-ea"/>
                <a:ea typeface="+mj-ea"/>
              </a:rPr>
              <a:t>40%</a:t>
            </a:r>
          </a:p>
          <a:p>
            <a:pPr lvl="1"/>
            <a:r>
              <a:rPr lang="zh-TW" altLang="en-US" sz="2000" dirty="0" smtClean="0">
                <a:latin typeface="+mj-ea"/>
                <a:ea typeface="+mj-ea"/>
              </a:rPr>
              <a:t>出席 </a:t>
            </a:r>
            <a:r>
              <a:rPr lang="en-US" altLang="zh-TW" sz="2000" dirty="0" smtClean="0">
                <a:latin typeface="+mj-ea"/>
                <a:ea typeface="+mj-ea"/>
              </a:rPr>
              <a:t>40%</a:t>
            </a:r>
          </a:p>
          <a:p>
            <a:pPr lvl="1"/>
            <a:r>
              <a:rPr lang="zh-TW" altLang="en-US" sz="2000" dirty="0">
                <a:latin typeface="+mj-ea"/>
                <a:ea typeface="+mj-ea"/>
              </a:rPr>
              <a:t>實</a:t>
            </a:r>
            <a:r>
              <a:rPr lang="zh-TW" altLang="en-US" sz="2000" dirty="0" smtClean="0">
                <a:latin typeface="+mj-ea"/>
                <a:ea typeface="+mj-ea"/>
              </a:rPr>
              <a:t>作完成 </a:t>
            </a:r>
            <a:r>
              <a:rPr lang="en-US" altLang="zh-TW" sz="2000" dirty="0" smtClean="0">
                <a:latin typeface="+mj-ea"/>
                <a:ea typeface="+mj-ea"/>
              </a:rPr>
              <a:t>40%</a:t>
            </a:r>
          </a:p>
          <a:p>
            <a:pPr lvl="1"/>
            <a:r>
              <a:rPr lang="zh-TW" altLang="en-US" sz="2000" dirty="0">
                <a:latin typeface="+mj-ea"/>
                <a:ea typeface="+mj-ea"/>
              </a:rPr>
              <a:t>結</a:t>
            </a:r>
            <a:r>
              <a:rPr lang="zh-TW" altLang="en-US" sz="2000" dirty="0" smtClean="0">
                <a:latin typeface="+mj-ea"/>
                <a:ea typeface="+mj-ea"/>
              </a:rPr>
              <a:t>報 </a:t>
            </a:r>
            <a:r>
              <a:rPr lang="en-US" altLang="zh-TW" sz="2000" dirty="0" smtClean="0">
                <a:latin typeface="+mj-ea"/>
                <a:ea typeface="+mj-ea"/>
              </a:rPr>
              <a:t>20%</a:t>
            </a:r>
          </a:p>
          <a:p>
            <a:pPr lvl="1"/>
            <a:r>
              <a:rPr lang="zh-TW" altLang="en-US" sz="2000" dirty="0" smtClean="0">
                <a:latin typeface="+mj-ea"/>
                <a:ea typeface="+mj-ea"/>
              </a:rPr>
              <a:t>挑戰題額外</a:t>
            </a:r>
            <a:r>
              <a:rPr lang="en-US" altLang="zh-TW" sz="2000" dirty="0" smtClean="0">
                <a:latin typeface="+mj-ea"/>
                <a:ea typeface="+mj-ea"/>
              </a:rPr>
              <a:t>20% (bonus)</a:t>
            </a:r>
          </a:p>
          <a:p>
            <a:pPr marL="457200" lvl="1" indent="0">
              <a:buNone/>
            </a:pP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16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5829-C7B0-4569-8FF4-77D395BCBDF4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subTitle" sz="quarter" idx="1"/>
          </p:nvPr>
        </p:nvSpPr>
        <p:spPr>
          <a:xfrm>
            <a:off x="827584" y="2276872"/>
            <a:ext cx="7921625" cy="936625"/>
          </a:xfrm>
        </p:spPr>
        <p:txBody>
          <a:bodyPr/>
          <a:lstStyle/>
          <a:p>
            <a:r>
              <a:rPr lang="en-US" altLang="zh-TW" sz="32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LAB1: Use of ISS and C2A</a:t>
            </a:r>
            <a:endParaRPr lang="zh-TW" altLang="en-US" sz="3200" dirty="0">
              <a:solidFill>
                <a:schemeClr val="accent2"/>
              </a:solidFill>
              <a:latin typeface="Calibri" panose="020F05020202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076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ASLab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Comic Sans MS"/>
        <a:ea typeface="標楷體"/>
        <a:cs typeface="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Blip>
            <a:blip xmlns:r="http://schemas.openxmlformats.org/officeDocument/2006/relationships" r:embed="rId1"/>
          </a:buBlip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Blip>
            <a:blip xmlns:r="http://schemas.openxmlformats.org/officeDocument/2006/relationships" r:embed="rId1"/>
          </a:buBlip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標楷體" pitchFamily="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CASLab</Template>
  <TotalTime>12189</TotalTime>
  <Words>2802</Words>
  <Application>Microsoft Office PowerPoint</Application>
  <PresentationFormat>如螢幕大小 (4:3)</PresentationFormat>
  <Paragraphs>469</Paragraphs>
  <Slides>61</Slides>
  <Notes>40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3" baseType="lpstr">
      <vt:lpstr>CASLab</vt:lpstr>
      <vt:lpstr>Visio</vt:lpstr>
      <vt:lpstr>處理器設計與實作</vt:lpstr>
      <vt:lpstr>處理器設計與實作    </vt:lpstr>
      <vt:lpstr>教材特色</vt:lpstr>
      <vt:lpstr>PowerPoint 簡報</vt:lpstr>
      <vt:lpstr>PowerPoint 簡報</vt:lpstr>
      <vt:lpstr>PowerPoint 簡報</vt:lpstr>
      <vt:lpstr>PowerPoint 簡報</vt:lpstr>
      <vt:lpstr>實驗課評分標準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1: Use ISS and C2A   </vt:lpstr>
      <vt:lpstr>PowerPoint 簡報</vt:lpstr>
      <vt:lpstr>PowerPoint 簡報</vt:lpstr>
      <vt:lpstr>Simulators Used</vt:lpstr>
      <vt:lpstr>JAVA &amp; LINUX download, MIPS SDK</vt:lpstr>
      <vt:lpstr>MIPS Cross compiler安裝</vt:lpstr>
      <vt:lpstr>Modelsim 安裝</vt:lpstr>
      <vt:lpstr>MIPS® SDE Lite</vt:lpstr>
      <vt:lpstr>MIPS/ARM/Modelsim Simulation Tool Trains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Modelsim 驗證教學</vt:lpstr>
      <vt:lpstr>Modelsim 驗證教學</vt:lpstr>
      <vt:lpstr>Modelsim 驗證教學</vt:lpstr>
      <vt:lpstr>Modelsim 驗證教學</vt:lpstr>
      <vt:lpstr>PowerPoint 簡報</vt:lpstr>
      <vt:lpstr>Modelsim 驗證教學</vt:lpstr>
      <vt:lpstr>Modelsim 驗證教學</vt:lpstr>
      <vt:lpstr>PowerPoint 簡報</vt:lpstr>
      <vt:lpstr>PowerPoint 簡報</vt:lpstr>
      <vt:lpstr>PowerPoint 簡報</vt:lpstr>
      <vt:lpstr>實作(二)---template</vt:lpstr>
      <vt:lpstr>實作(三)---Run C-based MIPS ISS</vt:lpstr>
      <vt:lpstr>實作(三)---觀察結果</vt:lpstr>
      <vt:lpstr>PowerPoint 簡報</vt:lpstr>
      <vt:lpstr>實驗結報</vt:lpstr>
      <vt:lpstr>Reference</vt:lpstr>
      <vt:lpstr>Acknowledgment </vt:lpstr>
    </vt:vector>
  </TitlesOfParts>
  <Company>NCKU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hckuo</dc:creator>
  <cp:lastModifiedBy>Windows 使用者</cp:lastModifiedBy>
  <cp:revision>815</cp:revision>
  <dcterms:created xsi:type="dcterms:W3CDTF">2011-03-10T03:35:57Z</dcterms:created>
  <dcterms:modified xsi:type="dcterms:W3CDTF">2014-09-03T09:16:43Z</dcterms:modified>
</cp:coreProperties>
</file>